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76" r:id="rId2"/>
    <p:sldId id="287" r:id="rId3"/>
    <p:sldId id="285" r:id="rId4"/>
    <p:sldId id="286" r:id="rId5"/>
    <p:sldId id="271" r:id="rId6"/>
    <p:sldId id="273" r:id="rId7"/>
    <p:sldId id="275" r:id="rId8"/>
    <p:sldId id="288" r:id="rId9"/>
    <p:sldId id="289" r:id="rId10"/>
    <p:sldId id="290" r:id="rId11"/>
  </p:sldIdLst>
  <p:sldSz cx="9144000" cy="6858000" type="screen4x3"/>
  <p:notesSz cx="6858000" cy="994727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17" autoAdjust="0"/>
    <p:restoredTop sz="92782" autoAdjust="0"/>
  </p:normalViewPr>
  <p:slideViewPr>
    <p:cSldViewPr>
      <p:cViewPr>
        <p:scale>
          <a:sx n="80" d="100"/>
          <a:sy n="80" d="100"/>
        </p:scale>
        <p:origin x="-900" y="-52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9CCBD813-F2BA-429F-BCE8-7B4FDAE345BE}" type="datetimeFigureOut">
              <a:rPr lang="tr-TR" smtClean="0"/>
              <a:pPr/>
              <a:t>29.08.2018</a:t>
            </a:fld>
            <a:endParaRPr lang="tr-TR"/>
          </a:p>
        </p:txBody>
      </p:sp>
      <p:sp>
        <p:nvSpPr>
          <p:cNvPr id="4" name="3 Altbilgi Yer Tutucusu"/>
          <p:cNvSpPr>
            <a:spLocks noGrp="1"/>
          </p:cNvSpPr>
          <p:nvPr>
            <p:ph type="ftr" sz="quarter" idx="2"/>
          </p:nvPr>
        </p:nvSpPr>
        <p:spPr>
          <a:xfrm>
            <a:off x="0" y="9448800"/>
            <a:ext cx="2971800" cy="496888"/>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9448800"/>
            <a:ext cx="2971800" cy="496888"/>
          </a:xfrm>
          <a:prstGeom prst="rect">
            <a:avLst/>
          </a:prstGeom>
        </p:spPr>
        <p:txBody>
          <a:bodyPr vert="horz" lIns="91440" tIns="45720" rIns="91440" bIns="45720" rtlCol="0" anchor="b"/>
          <a:lstStyle>
            <a:lvl1pPr algn="r">
              <a:defRPr sz="1200"/>
            </a:lvl1pPr>
          </a:lstStyle>
          <a:p>
            <a:fld id="{CC8F4598-6FF6-4E61-A0EC-6AEACAC69BD0}" type="slidenum">
              <a:rPr lang="tr-TR" smtClean="0"/>
              <a:pPr/>
              <a:t>‹#›</a:t>
            </a:fld>
            <a:endParaRPr lang="tr-TR"/>
          </a:p>
        </p:txBody>
      </p:sp>
    </p:spTree>
    <p:extLst>
      <p:ext uri="{BB962C8B-B14F-4D97-AF65-F5344CB8AC3E}">
        <p14:creationId xmlns:p14="http://schemas.microsoft.com/office/powerpoint/2010/main" xmlns="" val="40122798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A5B052C-7DF8-48B1-9D05-3B8534FFD98D}" type="datetimeFigureOut">
              <a:rPr lang="tr-TR" smtClean="0"/>
              <a:pPr/>
              <a:t>29.08.2018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0122C20-19E9-4F42-8620-8F1196D4B73B}" type="slidenum">
              <a:rPr lang="tr-TR" smtClean="0"/>
              <a:pPr/>
              <a:t>‹#›</a:t>
            </a:fld>
            <a:endParaRPr lang="tr-TR"/>
          </a:p>
        </p:txBody>
      </p:sp>
    </p:spTree>
    <p:extLst>
      <p:ext uri="{BB962C8B-B14F-4D97-AF65-F5344CB8AC3E}">
        <p14:creationId xmlns:p14="http://schemas.microsoft.com/office/powerpoint/2010/main" xmlns="" val="32679030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A5B052C-7DF8-48B1-9D05-3B8534FFD98D}" type="datetimeFigureOut">
              <a:rPr lang="tr-TR" smtClean="0"/>
              <a:pPr/>
              <a:t>29.08.2018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0122C20-19E9-4F42-8620-8F1196D4B73B}" type="slidenum">
              <a:rPr lang="tr-TR" smtClean="0"/>
              <a:pPr/>
              <a:t>‹#›</a:t>
            </a:fld>
            <a:endParaRPr lang="tr-TR"/>
          </a:p>
        </p:txBody>
      </p:sp>
    </p:spTree>
    <p:extLst>
      <p:ext uri="{BB962C8B-B14F-4D97-AF65-F5344CB8AC3E}">
        <p14:creationId xmlns:p14="http://schemas.microsoft.com/office/powerpoint/2010/main" xmlns="" val="183026156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A5B052C-7DF8-48B1-9D05-3B8534FFD98D}" type="datetimeFigureOut">
              <a:rPr lang="tr-TR" smtClean="0"/>
              <a:pPr/>
              <a:t>29.08.2018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0122C20-19E9-4F42-8620-8F1196D4B73B}" type="slidenum">
              <a:rPr lang="tr-TR" smtClean="0"/>
              <a:pPr/>
              <a:t>‹#›</a:t>
            </a:fld>
            <a:endParaRPr lang="tr-TR"/>
          </a:p>
        </p:txBody>
      </p:sp>
    </p:spTree>
    <p:extLst>
      <p:ext uri="{BB962C8B-B14F-4D97-AF65-F5344CB8AC3E}">
        <p14:creationId xmlns:p14="http://schemas.microsoft.com/office/powerpoint/2010/main" xmlns="" val="352141221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A5B052C-7DF8-48B1-9D05-3B8534FFD98D}" type="datetimeFigureOut">
              <a:rPr lang="tr-TR" smtClean="0"/>
              <a:pPr/>
              <a:t>29.08.2018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0122C20-19E9-4F42-8620-8F1196D4B73B}" type="slidenum">
              <a:rPr lang="tr-TR" smtClean="0"/>
              <a:pPr/>
              <a:t>‹#›</a:t>
            </a:fld>
            <a:endParaRPr lang="tr-TR"/>
          </a:p>
        </p:txBody>
      </p:sp>
    </p:spTree>
    <p:extLst>
      <p:ext uri="{BB962C8B-B14F-4D97-AF65-F5344CB8AC3E}">
        <p14:creationId xmlns:p14="http://schemas.microsoft.com/office/powerpoint/2010/main" xmlns="" val="201283454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A5B052C-7DF8-48B1-9D05-3B8534FFD98D}" type="datetimeFigureOut">
              <a:rPr lang="tr-TR" smtClean="0"/>
              <a:pPr/>
              <a:t>29.08.2018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0122C20-19E9-4F42-8620-8F1196D4B73B}" type="slidenum">
              <a:rPr lang="tr-TR" smtClean="0"/>
              <a:pPr/>
              <a:t>‹#›</a:t>
            </a:fld>
            <a:endParaRPr lang="tr-TR"/>
          </a:p>
        </p:txBody>
      </p:sp>
    </p:spTree>
    <p:extLst>
      <p:ext uri="{BB962C8B-B14F-4D97-AF65-F5344CB8AC3E}">
        <p14:creationId xmlns:p14="http://schemas.microsoft.com/office/powerpoint/2010/main" xmlns="" val="377370384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A5B052C-7DF8-48B1-9D05-3B8534FFD98D}" type="datetimeFigureOut">
              <a:rPr lang="tr-TR" smtClean="0"/>
              <a:pPr/>
              <a:t>29.08.2018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0122C20-19E9-4F42-8620-8F1196D4B73B}" type="slidenum">
              <a:rPr lang="tr-TR" smtClean="0"/>
              <a:pPr/>
              <a:t>‹#›</a:t>
            </a:fld>
            <a:endParaRPr lang="tr-TR"/>
          </a:p>
        </p:txBody>
      </p:sp>
    </p:spTree>
    <p:extLst>
      <p:ext uri="{BB962C8B-B14F-4D97-AF65-F5344CB8AC3E}">
        <p14:creationId xmlns:p14="http://schemas.microsoft.com/office/powerpoint/2010/main" xmlns="" val="220617843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A5B052C-7DF8-48B1-9D05-3B8534FFD98D}" type="datetimeFigureOut">
              <a:rPr lang="tr-TR" smtClean="0"/>
              <a:pPr/>
              <a:t>29.08.2018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0122C20-19E9-4F42-8620-8F1196D4B73B}" type="slidenum">
              <a:rPr lang="tr-TR" smtClean="0"/>
              <a:pPr/>
              <a:t>‹#›</a:t>
            </a:fld>
            <a:endParaRPr lang="tr-TR"/>
          </a:p>
        </p:txBody>
      </p:sp>
    </p:spTree>
    <p:extLst>
      <p:ext uri="{BB962C8B-B14F-4D97-AF65-F5344CB8AC3E}">
        <p14:creationId xmlns:p14="http://schemas.microsoft.com/office/powerpoint/2010/main" xmlns="" val="128065819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A5B052C-7DF8-48B1-9D05-3B8534FFD98D}" type="datetimeFigureOut">
              <a:rPr lang="tr-TR" smtClean="0"/>
              <a:pPr/>
              <a:t>29.08.2018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0122C20-19E9-4F42-8620-8F1196D4B73B}" type="slidenum">
              <a:rPr lang="tr-TR" smtClean="0"/>
              <a:pPr/>
              <a:t>‹#›</a:t>
            </a:fld>
            <a:endParaRPr lang="tr-TR"/>
          </a:p>
        </p:txBody>
      </p:sp>
    </p:spTree>
    <p:extLst>
      <p:ext uri="{BB962C8B-B14F-4D97-AF65-F5344CB8AC3E}">
        <p14:creationId xmlns:p14="http://schemas.microsoft.com/office/powerpoint/2010/main" xmlns="" val="39111126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A5B052C-7DF8-48B1-9D05-3B8534FFD98D}" type="datetimeFigureOut">
              <a:rPr lang="tr-TR" smtClean="0"/>
              <a:pPr/>
              <a:t>29.08.2018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0122C20-19E9-4F42-8620-8F1196D4B73B}" type="slidenum">
              <a:rPr lang="tr-TR" smtClean="0"/>
              <a:pPr/>
              <a:t>‹#›</a:t>
            </a:fld>
            <a:endParaRPr lang="tr-TR"/>
          </a:p>
        </p:txBody>
      </p:sp>
    </p:spTree>
    <p:extLst>
      <p:ext uri="{BB962C8B-B14F-4D97-AF65-F5344CB8AC3E}">
        <p14:creationId xmlns:p14="http://schemas.microsoft.com/office/powerpoint/2010/main" xmlns="" val="113968535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A5B052C-7DF8-48B1-9D05-3B8534FFD98D}" type="datetimeFigureOut">
              <a:rPr lang="tr-TR" smtClean="0"/>
              <a:pPr/>
              <a:t>29.08.2018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0122C20-19E9-4F42-8620-8F1196D4B73B}" type="slidenum">
              <a:rPr lang="tr-TR" smtClean="0"/>
              <a:pPr/>
              <a:t>‹#›</a:t>
            </a:fld>
            <a:endParaRPr lang="tr-TR"/>
          </a:p>
        </p:txBody>
      </p:sp>
    </p:spTree>
    <p:extLst>
      <p:ext uri="{BB962C8B-B14F-4D97-AF65-F5344CB8AC3E}">
        <p14:creationId xmlns:p14="http://schemas.microsoft.com/office/powerpoint/2010/main" xmlns="" val="112483331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A5B052C-7DF8-48B1-9D05-3B8534FFD98D}" type="datetimeFigureOut">
              <a:rPr lang="tr-TR" smtClean="0"/>
              <a:pPr/>
              <a:t>29.08.2018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0122C20-19E9-4F42-8620-8F1196D4B73B}" type="slidenum">
              <a:rPr lang="tr-TR" smtClean="0"/>
              <a:pPr/>
              <a:t>‹#›</a:t>
            </a:fld>
            <a:endParaRPr lang="tr-TR"/>
          </a:p>
        </p:txBody>
      </p:sp>
    </p:spTree>
    <p:extLst>
      <p:ext uri="{BB962C8B-B14F-4D97-AF65-F5344CB8AC3E}">
        <p14:creationId xmlns:p14="http://schemas.microsoft.com/office/powerpoint/2010/main" xmlns="" val="382548709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5B052C-7DF8-48B1-9D05-3B8534FFD98D}" type="datetimeFigureOut">
              <a:rPr lang="tr-TR" smtClean="0"/>
              <a:pPr/>
              <a:t>29.08.2018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22C20-19E9-4F42-8620-8F1196D4B73B}" type="slidenum">
              <a:rPr lang="tr-TR" smtClean="0"/>
              <a:pPr/>
              <a:t>‹#›</a:t>
            </a:fld>
            <a:endParaRPr lang="tr-TR"/>
          </a:p>
        </p:txBody>
      </p:sp>
    </p:spTree>
    <p:extLst>
      <p:ext uri="{BB962C8B-B14F-4D97-AF65-F5344CB8AC3E}">
        <p14:creationId xmlns:p14="http://schemas.microsoft.com/office/powerpoint/2010/main" xmlns="" val="4254008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rot="20982042">
            <a:off x="1547664" y="2276872"/>
            <a:ext cx="6192688" cy="1296144"/>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ro-RO" b="1" dirty="0" smtClean="0">
                <a:solidFill>
                  <a:srgbClr val="FF0000"/>
                </a:solidFill>
              </a:rPr>
              <a:t>Lista Companiilor din Turcia</a:t>
            </a:r>
            <a:endParaRPr lang="tr-TR" b="1" dirty="0">
              <a:solidFill>
                <a:srgbClr val="FF0000"/>
              </a:solidFill>
            </a:endParaRPr>
          </a:p>
        </p:txBody>
      </p:sp>
      <p:sp>
        <p:nvSpPr>
          <p:cNvPr id="3" name="Rectangle 1"/>
          <p:cNvSpPr>
            <a:spLocks noChangeArrowheads="1"/>
          </p:cNvSpPr>
          <p:nvPr/>
        </p:nvSpPr>
        <p:spPr bwMode="auto">
          <a:xfrm>
            <a:off x="0" y="0"/>
            <a:ext cx="9144000" cy="457200"/>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100" b="0" i="0" u="none" strike="noStrike" cap="none" normalizeH="0" baseline="0" smtClean="0">
                <a:ln>
                  <a:noFill/>
                </a:ln>
                <a:solidFill>
                  <a:srgbClr val="212121"/>
                </a:solidFill>
                <a:effectLst/>
                <a:latin typeface="inherit"/>
                <a:cs typeface="Arial" pitchFamily="34" charset="0"/>
              </a:rPr>
              <a:t>Please confirm the reservation.</a:t>
            </a:r>
            <a:r>
              <a:rPr kumimoji="0" lang="tr-TR" sz="800" b="0" i="0" u="none" strike="noStrike" cap="none" normalizeH="0" baseline="0" smtClean="0">
                <a:ln>
                  <a:noFill/>
                </a:ln>
                <a:solidFill>
                  <a:schemeClr val="tx1"/>
                </a:solidFill>
                <a:effectLst/>
                <a:latin typeface="Arial" pitchFamily="34" charset="0"/>
                <a:cs typeface="Arial" pitchFamily="34" charset="0"/>
              </a:rPr>
              <a:t>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xmlns="" val="1826227224"/>
              </p:ext>
            </p:extLst>
          </p:nvPr>
        </p:nvGraphicFramePr>
        <p:xfrm>
          <a:off x="251520" y="260652"/>
          <a:ext cx="8694080" cy="6530713"/>
        </p:xfrm>
        <a:graphic>
          <a:graphicData uri="http://schemas.openxmlformats.org/drawingml/2006/table">
            <a:tbl>
              <a:tblPr/>
              <a:tblGrid>
                <a:gridCol w="1895813"/>
                <a:gridCol w="1109636"/>
                <a:gridCol w="864096"/>
                <a:gridCol w="4771415"/>
                <a:gridCol w="53120"/>
              </a:tblGrid>
              <a:tr h="1385796">
                <a:tc rowSpan="2">
                  <a:txBody>
                    <a:bodyPr/>
                    <a:lstStyle/>
                    <a:p>
                      <a:pPr algn="ctr" fontAlgn="ctr"/>
                      <a:r>
                        <a:rPr lang="ro-RO" sz="1400" b="1" i="0" u="none" strike="noStrike" dirty="0" smtClean="0">
                          <a:solidFill>
                            <a:srgbClr val="000000"/>
                          </a:solidFill>
                          <a:effectLst/>
                          <a:latin typeface="Times New Roman" panose="02020603050405020304" pitchFamily="18" charset="0"/>
                          <a:cs typeface="Times New Roman" panose="02020603050405020304" pitchFamily="18" charset="0"/>
                        </a:rPr>
                        <a:t>Denumirea</a:t>
                      </a:r>
                      <a:r>
                        <a:rPr lang="en-US" sz="1400" b="1" i="0" u="none" strike="noStrike" dirty="0" smtClean="0">
                          <a:solidFill>
                            <a:srgbClr val="000000"/>
                          </a:solidFill>
                          <a:effectLst/>
                          <a:latin typeface="Times New Roman" panose="02020603050405020304" pitchFamily="18" charset="0"/>
                          <a:cs typeface="Times New Roman" panose="02020603050405020304" pitchFamily="18" charset="0"/>
                        </a:rPr>
                        <a:t> </a:t>
                      </a:r>
                      <a:r>
                        <a:rPr lang="en-US" sz="1400" b="1" i="0" u="none" strike="noStrike" dirty="0" err="1" smtClean="0">
                          <a:solidFill>
                            <a:srgbClr val="000000"/>
                          </a:solidFill>
                          <a:effectLst/>
                          <a:latin typeface="Times New Roman" panose="02020603050405020304" pitchFamily="18" charset="0"/>
                          <a:cs typeface="Times New Roman" panose="02020603050405020304" pitchFamily="18" charset="0"/>
                        </a:rPr>
                        <a:t>companiei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            PARTİCİPANT</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rowSpan="2">
                  <a:txBody>
                    <a:bodyPr/>
                    <a:lstStyle/>
                    <a:p>
                      <a:pPr algn="l" fontAlgn="ctr"/>
                      <a:r>
                        <a:rPr lang="ro-RO" sz="1600" b="1" i="0" u="none" strike="noStrike" dirty="0" smtClean="0">
                          <a:solidFill>
                            <a:srgbClr val="000000"/>
                          </a:solidFill>
                          <a:effectLst/>
                          <a:latin typeface="Times New Roman" panose="02020603050405020304" pitchFamily="18" charset="0"/>
                          <a:cs typeface="Times New Roman" panose="02020603050405020304" pitchFamily="18" charset="0"/>
                        </a:rPr>
                        <a:t>SECTOR</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endParaRPr lang="tr-TR" sz="1400" b="1" i="0" u="none" strike="noStrike" dirty="0">
                        <a:solidFill>
                          <a:srgbClr val="000000"/>
                        </a:solidFill>
                        <a:effectLst/>
                        <a:latin typeface="Calibri"/>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190">
                <a:tc vMerge="1">
                  <a:txBody>
                    <a:bodyPr/>
                    <a:lstStyle/>
                    <a:p>
                      <a:endParaRPr lang="tr-TR"/>
                    </a:p>
                  </a:txBody>
                  <a:tcPr/>
                </a:tc>
                <a:tc>
                  <a:txBody>
                    <a:bodyPr/>
                    <a:lstStyle/>
                    <a:p>
                      <a:pPr algn="l" fontAlgn="ct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N</a:t>
                      </a:r>
                      <a:r>
                        <a:rPr lang="en-US" sz="1400" b="1" i="0" u="none" strike="noStrike" dirty="0" err="1" smtClean="0">
                          <a:solidFill>
                            <a:srgbClr val="000000"/>
                          </a:solidFill>
                          <a:effectLst/>
                          <a:latin typeface="Times New Roman" panose="02020603050405020304" pitchFamily="18" charset="0"/>
                          <a:cs typeface="Times New Roman" panose="02020603050405020304" pitchFamily="18" charset="0"/>
                        </a:rPr>
                        <a:t>ume</a:t>
                      </a: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a:t>
                      </a:r>
                    </a:p>
                    <a:p>
                      <a:pPr algn="l" fontAlgn="ctr"/>
                      <a:r>
                        <a:rPr lang="en-US" sz="1400" b="1" i="0" u="none" strike="noStrike" dirty="0" err="1" smtClean="0">
                          <a:solidFill>
                            <a:srgbClr val="000000"/>
                          </a:solidFill>
                          <a:effectLst/>
                          <a:latin typeface="Times New Roman" panose="02020603050405020304" pitchFamily="18" charset="0"/>
                          <a:cs typeface="Times New Roman" panose="02020603050405020304" pitchFamily="18" charset="0"/>
                        </a:rPr>
                        <a:t>Prenume</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dirty="0" err="1" smtClean="0">
                          <a:solidFill>
                            <a:srgbClr val="000000"/>
                          </a:solidFill>
                          <a:effectLst/>
                          <a:latin typeface="Times New Roman" panose="02020603050405020304" pitchFamily="18" charset="0"/>
                          <a:cs typeface="Times New Roman" panose="02020603050405020304" pitchFamily="18" charset="0"/>
                        </a:rPr>
                        <a:t>Func</a:t>
                      </a:r>
                      <a:r>
                        <a:rPr lang="ro-RO" sz="1600" b="1" i="0" u="none" strike="noStrike" dirty="0" smtClean="0">
                          <a:solidFill>
                            <a:srgbClr val="000000"/>
                          </a:solidFill>
                          <a:effectLst/>
                          <a:latin typeface="Times New Roman" panose="02020603050405020304" pitchFamily="18" charset="0"/>
                          <a:cs typeface="Times New Roman" panose="02020603050405020304" pitchFamily="18" charset="0"/>
                        </a:rPr>
                        <a:t>ţia</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r>
              <a:tr h="2356458">
                <a:tc>
                  <a:txBody>
                    <a:bodyPr/>
                    <a:lstStyle/>
                    <a:p>
                      <a:pPr algn="ctr" fontAlgn="ctr"/>
                      <a:r>
                        <a:rPr lang="tr-TR" sz="1600" b="1" i="0" u="none" strike="noStrike" dirty="0" smtClean="0">
                          <a:solidFill>
                            <a:srgbClr val="000000"/>
                          </a:solidFill>
                          <a:effectLst/>
                          <a:latin typeface="Times New Roman" panose="02020603050405020304" pitchFamily="18" charset="0"/>
                          <a:cs typeface="Times New Roman" panose="02020603050405020304" pitchFamily="18" charset="0"/>
                        </a:rPr>
                        <a:t>DEMİR MADENCİLİK</a:t>
                      </a:r>
                    </a:p>
                  </a:txBody>
                  <a:tcPr marL="5281" marR="5281" marT="52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Metin DEMİR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o-RO" sz="1400" b="1" i="0" u="none" strike="noStrike" dirty="0" smtClean="0">
                          <a:solidFill>
                            <a:srgbClr val="000000"/>
                          </a:solidFill>
                          <a:effectLst/>
                          <a:latin typeface="Times New Roman" panose="02020603050405020304" pitchFamily="18" charset="0"/>
                          <a:cs typeface="Times New Roman" panose="02020603050405020304" pitchFamily="18" charset="0"/>
                        </a:rPr>
                        <a:t>Conducătorul</a:t>
                      </a:r>
                      <a:r>
                        <a:rPr lang="ro-RO" sz="1400" b="1" i="0" u="none" strike="noStrike" baseline="0" dirty="0" smtClean="0">
                          <a:solidFill>
                            <a:srgbClr val="000000"/>
                          </a:solidFill>
                          <a:effectLst/>
                          <a:latin typeface="Times New Roman" panose="02020603050405020304" pitchFamily="18" charset="0"/>
                          <a:cs typeface="Times New Roman" panose="02020603050405020304" pitchFamily="18" charset="0"/>
                        </a:rPr>
                        <a:t> firmei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ase"/>
                      <a:r>
                        <a:rPr lang="tr-TR" sz="1800" b="1" kern="1200" dirty="0" smtClean="0">
                          <a:solidFill>
                            <a:schemeClr val="tx1"/>
                          </a:solidFill>
                          <a:effectLst/>
                          <a:latin typeface="Times New Roman" panose="02020603050405020304" pitchFamily="18" charset="0"/>
                          <a:ea typeface="+mn-ea"/>
                          <a:cs typeface="Times New Roman" panose="02020603050405020304" pitchFamily="18" charset="0"/>
                        </a:rPr>
                        <a:t>Mining</a:t>
                      </a:r>
                      <a:r>
                        <a:rPr lang="tr-TR" sz="1800" b="1" kern="1200" baseline="0" dirty="0" smtClean="0">
                          <a:solidFill>
                            <a:schemeClr val="tx1"/>
                          </a:solidFill>
                          <a:effectLst/>
                          <a:latin typeface="Times New Roman" panose="02020603050405020304" pitchFamily="18" charset="0"/>
                          <a:ea typeface="+mn-ea"/>
                          <a:cs typeface="Times New Roman" panose="02020603050405020304" pitchFamily="18" charset="0"/>
                        </a:rPr>
                        <a:t> ,Energy ,C</a:t>
                      </a:r>
                      <a:r>
                        <a:rPr lang="ro-RO" sz="1800" b="1" kern="1200" baseline="0" dirty="0" smtClean="0">
                          <a:solidFill>
                            <a:schemeClr val="tx1"/>
                          </a:solidFill>
                          <a:effectLst/>
                          <a:latin typeface="Times New Roman" panose="02020603050405020304" pitchFamily="18" charset="0"/>
                          <a:ea typeface="+mn-ea"/>
                          <a:cs typeface="Times New Roman" panose="02020603050405020304" pitchFamily="18" charset="0"/>
                        </a:rPr>
                        <a:t>onstrucţie</a:t>
                      </a:r>
                      <a:endParaRPr lang="tr-TR" sz="1800" b="1" kern="1200" baseline="0" dirty="0" smtClean="0">
                        <a:solidFill>
                          <a:schemeClr val="tx1"/>
                        </a:solidFill>
                        <a:effectLst/>
                        <a:latin typeface="Times New Roman" panose="02020603050405020304" pitchFamily="18" charset="0"/>
                        <a:ea typeface="+mn-ea"/>
                        <a:cs typeface="Times New Roman" panose="02020603050405020304" pitchFamily="18" charset="0"/>
                      </a:endParaRPr>
                    </a:p>
                    <a:p>
                      <a:pPr algn="ctr" fontAlgn="base"/>
                      <a:endParaRPr lang="tr-TR" sz="1800" kern="1200" baseline="0" dirty="0" smtClean="0">
                        <a:solidFill>
                          <a:schemeClr val="tx1"/>
                        </a:solidFill>
                        <a:effectLst/>
                        <a:latin typeface="Times New Roman" panose="02020603050405020304" pitchFamily="18" charset="0"/>
                        <a:ea typeface="+mn-ea"/>
                        <a:cs typeface="Times New Roman" panose="02020603050405020304" pitchFamily="18" charset="0"/>
                      </a:endParaRPr>
                    </a:p>
                    <a:p>
                      <a:pPr algn="l" fontAlgn="base"/>
                      <a:r>
                        <a:rPr lang="vi-VN" sz="1800" b="0" kern="1200" baseline="0" dirty="0" smtClean="0">
                          <a:solidFill>
                            <a:schemeClr val="tx1"/>
                          </a:solidFill>
                          <a:effectLst/>
                          <a:latin typeface="Times New Roman" pitchFamily="18" charset="0"/>
                          <a:ea typeface="+mn-ea"/>
                          <a:cs typeface="Times New Roman" pitchFamily="18" charset="0"/>
                        </a:rPr>
                        <a:t>Compania intenționează să facă noi investiții în domeniul citricelor.</a:t>
                      </a:r>
                      <a:endParaRPr lang="tr-TR" sz="1800" b="0" kern="1200" baseline="0" dirty="0" smtClean="0">
                        <a:solidFill>
                          <a:schemeClr val="tx1"/>
                        </a:solidFill>
                        <a:effectLst/>
                        <a:latin typeface="Times New Roman" pitchFamily="18" charset="0"/>
                        <a:ea typeface="+mn-ea"/>
                        <a:cs typeface="Times New Roman"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1400" b="1" i="0" u="none" strike="noStrike" dirty="0">
                        <a:solidFill>
                          <a:srgbClr val="000000"/>
                        </a:solidFill>
                        <a:effectLst/>
                        <a:latin typeface="Calibri"/>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6458">
                <a:tc>
                  <a:txBody>
                    <a:bodyPr/>
                    <a:lstStyle/>
                    <a:p>
                      <a:pPr algn="ctr"/>
                      <a:r>
                        <a:rPr lang="tr-TR" sz="1600" b="1" dirty="0" smtClean="0">
                          <a:latin typeface="Times New Roman" panose="02020603050405020304" pitchFamily="18" charset="0"/>
                          <a:cs typeface="Times New Roman" panose="02020603050405020304" pitchFamily="18" charset="0"/>
                        </a:rPr>
                        <a:t>ZONGULDAK TİCARET VE SANAYİ ODASI</a:t>
                      </a:r>
                      <a:endParaRPr lang="tr-TR" sz="1600" b="1" dirty="0">
                        <a:latin typeface="Times New Roman" panose="02020603050405020304" pitchFamily="18" charset="0"/>
                        <a:cs typeface="Times New Roman" panose="02020603050405020304" pitchFamily="18" charset="0"/>
                      </a:endParaRPr>
                    </a:p>
                  </a:txBody>
                  <a:tcPr marL="5281" marR="5281" marT="52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tr-TR" sz="1400" b="1" dirty="0" smtClean="0">
                          <a:latin typeface="Times New Roman" panose="02020603050405020304" pitchFamily="18" charset="0"/>
                          <a:cs typeface="Times New Roman" panose="02020603050405020304" pitchFamily="18" charset="0"/>
                        </a:rPr>
                        <a:t>Muharrem SARIKAYA</a:t>
                      </a:r>
                      <a:endParaRPr lang="tr-TR" sz="1400" b="1" dirty="0">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ro-RO" sz="1400" b="1" dirty="0" smtClean="0">
                          <a:latin typeface="Times New Roman" panose="02020603050405020304" pitchFamily="18" charset="0"/>
                          <a:cs typeface="Times New Roman" panose="02020603050405020304" pitchFamily="18" charset="0"/>
                        </a:rPr>
                        <a:t>Secretar General</a:t>
                      </a:r>
                      <a:endParaRPr lang="tr-TR" sz="1400" b="1" dirty="0">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tr-TR" dirty="0">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1400" b="1" i="0" u="none" strike="noStrike" dirty="0">
                        <a:solidFill>
                          <a:srgbClr val="000000"/>
                        </a:solidFill>
                        <a:effectLst/>
                        <a:latin typeface="Calibri"/>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0097483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xmlns="" val="3401764840"/>
              </p:ext>
            </p:extLst>
          </p:nvPr>
        </p:nvGraphicFramePr>
        <p:xfrm>
          <a:off x="611560" y="332656"/>
          <a:ext cx="8208912" cy="6198703"/>
        </p:xfrm>
        <a:graphic>
          <a:graphicData uri="http://schemas.openxmlformats.org/drawingml/2006/table">
            <a:tbl>
              <a:tblPr/>
              <a:tblGrid>
                <a:gridCol w="2016224"/>
                <a:gridCol w="936104"/>
                <a:gridCol w="1440160"/>
                <a:gridCol w="3816424"/>
              </a:tblGrid>
              <a:tr h="230872">
                <a:tc rowSpan="2">
                  <a:txBody>
                    <a:bodyPr/>
                    <a:lstStyle/>
                    <a:p>
                      <a:pPr algn="ctr" fontAlgn="ctr"/>
                      <a:r>
                        <a:rPr lang="ro-RO" sz="1600" b="1" i="0" u="none" strike="noStrike" dirty="0" smtClean="0">
                          <a:solidFill>
                            <a:srgbClr val="000000"/>
                          </a:solidFill>
                          <a:effectLst/>
                          <a:latin typeface="Times New Roman" panose="02020603050405020304" pitchFamily="18" charset="0"/>
                          <a:cs typeface="Times New Roman" panose="02020603050405020304" pitchFamily="18" charset="0"/>
                        </a:rPr>
                        <a:t>Denumirea</a:t>
                      </a:r>
                      <a:r>
                        <a:rPr lang="en-US" sz="1600" b="1" i="0" u="none" strike="noStrike" dirty="0" smtClean="0">
                          <a:solidFill>
                            <a:srgbClr val="000000"/>
                          </a:solidFill>
                          <a:effectLst/>
                          <a:latin typeface="Times New Roman" panose="02020603050405020304" pitchFamily="18" charset="0"/>
                          <a:cs typeface="Times New Roman" panose="02020603050405020304" pitchFamily="18" charset="0"/>
                        </a:rPr>
                        <a:t> </a:t>
                      </a:r>
                      <a:r>
                        <a:rPr lang="en-US" sz="1600" b="1" i="0" u="none" strike="noStrike" dirty="0" err="1" smtClean="0">
                          <a:solidFill>
                            <a:srgbClr val="000000"/>
                          </a:solidFill>
                          <a:effectLst/>
                          <a:latin typeface="Times New Roman" panose="02020603050405020304" pitchFamily="18" charset="0"/>
                          <a:cs typeface="Times New Roman" panose="02020603050405020304" pitchFamily="18" charset="0"/>
                        </a:rPr>
                        <a:t>companiei</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tr-TR" sz="1600" b="1" i="0" u="none" strike="noStrike" dirty="0">
                          <a:solidFill>
                            <a:srgbClr val="000000"/>
                          </a:solidFill>
                          <a:effectLst/>
                          <a:latin typeface="Times New Roman" panose="02020603050405020304" pitchFamily="18" charset="0"/>
                          <a:cs typeface="Times New Roman" panose="02020603050405020304" pitchFamily="18" charset="0"/>
                        </a:rPr>
                        <a:t>            </a:t>
                      </a:r>
                      <a:r>
                        <a:rPr lang="tr-TR" sz="1600" b="1" i="0" u="none" strike="noStrike" dirty="0" smtClean="0">
                          <a:solidFill>
                            <a:srgbClr val="000000"/>
                          </a:solidFill>
                          <a:effectLst/>
                          <a:latin typeface="Times New Roman" panose="02020603050405020304" pitchFamily="18" charset="0"/>
                          <a:cs typeface="Times New Roman" panose="02020603050405020304" pitchFamily="18" charset="0"/>
                        </a:rPr>
                        <a:t>PARTİCİPANT</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rowSpan="2">
                  <a:txBody>
                    <a:bodyPr/>
                    <a:lstStyle/>
                    <a:p>
                      <a:pPr algn="l" fontAlgn="ctr"/>
                      <a:r>
                        <a:rPr lang="tr-TR" sz="1600" b="1" i="0" u="none" strike="noStrike" dirty="0">
                          <a:solidFill>
                            <a:srgbClr val="000000"/>
                          </a:solidFill>
                          <a:effectLst/>
                          <a:latin typeface="Times New Roman" panose="02020603050405020304" pitchFamily="18" charset="0"/>
                          <a:cs typeface="Times New Roman" panose="02020603050405020304" pitchFamily="18" charset="0"/>
                        </a:rPr>
                        <a:t> </a:t>
                      </a:r>
                      <a:r>
                        <a:rPr lang="tr-TR" sz="1600" b="1" i="0" u="none" strike="noStrike" dirty="0" smtClean="0">
                          <a:solidFill>
                            <a:srgbClr val="000000"/>
                          </a:solidFill>
                          <a:effectLst/>
                          <a:latin typeface="Times New Roman" panose="02020603050405020304" pitchFamily="18" charset="0"/>
                          <a:cs typeface="Times New Roman" panose="02020603050405020304" pitchFamily="18" charset="0"/>
                        </a:rPr>
                        <a:t>                      SECTOR</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6851">
                <a:tc vMerge="1">
                  <a:txBody>
                    <a:bodyPr/>
                    <a:lstStyle/>
                    <a:p>
                      <a:endParaRPr lang="tr-TR"/>
                    </a:p>
                  </a:txBody>
                  <a:tcPr/>
                </a:tc>
                <a:tc>
                  <a:txBody>
                    <a:bodyPr/>
                    <a:lstStyle/>
                    <a:p>
                      <a:pPr algn="l" fontAlgn="ctr"/>
                      <a:r>
                        <a:rPr lang="tr-TR" sz="1600" b="1" i="0" u="none" strike="noStrike" dirty="0" smtClean="0">
                          <a:solidFill>
                            <a:srgbClr val="000000"/>
                          </a:solidFill>
                          <a:effectLst/>
                          <a:latin typeface="Times New Roman" panose="02020603050405020304" pitchFamily="18" charset="0"/>
                          <a:cs typeface="Times New Roman" panose="02020603050405020304" pitchFamily="18" charset="0"/>
                        </a:rPr>
                        <a:t>N</a:t>
                      </a:r>
                      <a:r>
                        <a:rPr lang="en-US" sz="1600" b="1" i="0" u="none" strike="noStrike" dirty="0" err="1" smtClean="0">
                          <a:solidFill>
                            <a:srgbClr val="000000"/>
                          </a:solidFill>
                          <a:effectLst/>
                          <a:latin typeface="Times New Roman" panose="02020603050405020304" pitchFamily="18" charset="0"/>
                          <a:cs typeface="Times New Roman" panose="02020603050405020304" pitchFamily="18" charset="0"/>
                        </a:rPr>
                        <a:t>ume</a:t>
                      </a:r>
                      <a:r>
                        <a:rPr lang="tr-TR" sz="1600" b="1" i="0" u="none" strike="noStrike" dirty="0" smtClean="0">
                          <a:solidFill>
                            <a:srgbClr val="000000"/>
                          </a:solidFill>
                          <a:effectLst/>
                          <a:latin typeface="Times New Roman" panose="02020603050405020304" pitchFamily="18" charset="0"/>
                          <a:cs typeface="Times New Roman" panose="02020603050405020304" pitchFamily="18" charset="0"/>
                        </a:rPr>
                        <a:t>/</a:t>
                      </a:r>
                    </a:p>
                    <a:p>
                      <a:pPr algn="l" fontAlgn="ctr"/>
                      <a:r>
                        <a:rPr lang="en-US" sz="1600" b="1" i="0" u="none" strike="noStrike" dirty="0" err="1" smtClean="0">
                          <a:solidFill>
                            <a:srgbClr val="000000"/>
                          </a:solidFill>
                          <a:effectLst/>
                          <a:latin typeface="Times New Roman" panose="02020603050405020304" pitchFamily="18" charset="0"/>
                          <a:cs typeface="Times New Roman" panose="02020603050405020304" pitchFamily="18" charset="0"/>
                        </a:rPr>
                        <a:t>Prenume</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dirty="0" err="1" smtClean="0">
                          <a:solidFill>
                            <a:srgbClr val="000000"/>
                          </a:solidFill>
                          <a:effectLst/>
                          <a:latin typeface="Times New Roman" panose="02020603050405020304" pitchFamily="18" charset="0"/>
                          <a:cs typeface="Times New Roman" panose="02020603050405020304" pitchFamily="18" charset="0"/>
                        </a:rPr>
                        <a:t>Func</a:t>
                      </a:r>
                      <a:r>
                        <a:rPr lang="ro-RO" sz="1600" b="1" i="0" u="none" strike="noStrike" dirty="0" smtClean="0">
                          <a:solidFill>
                            <a:srgbClr val="000000"/>
                          </a:solidFill>
                          <a:effectLst/>
                          <a:latin typeface="Times New Roman" panose="02020603050405020304" pitchFamily="18" charset="0"/>
                          <a:cs typeface="Times New Roman" panose="02020603050405020304" pitchFamily="18" charset="0"/>
                        </a:rPr>
                        <a:t>ţia</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r>
              <a:tr h="5456621">
                <a:tc>
                  <a:txBody>
                    <a:bodyPr/>
                    <a:lstStyle/>
                    <a:p>
                      <a:pPr algn="ctr" fontAlgn="ctr"/>
                      <a:r>
                        <a:rPr lang="tr-TR" sz="1600" b="1" i="0" u="none" strike="noStrike" dirty="0" smtClean="0">
                          <a:solidFill>
                            <a:srgbClr val="000000"/>
                          </a:solidFill>
                          <a:effectLst/>
                          <a:latin typeface="Times New Roman" panose="02020603050405020304" pitchFamily="18" charset="0"/>
                          <a:cs typeface="Times New Roman" panose="02020603050405020304" pitchFamily="18" charset="0"/>
                        </a:rPr>
                        <a:t>ARGELA</a:t>
                      </a:r>
                    </a:p>
                    <a:p>
                      <a:pPr algn="ctr" fontAlgn="ctr"/>
                      <a:r>
                        <a:rPr lang="ro-RO" sz="1600" b="1" i="0" u="none" strike="noStrike" dirty="0" smtClean="0">
                          <a:solidFill>
                            <a:srgbClr val="000000"/>
                          </a:solidFill>
                          <a:effectLst/>
                          <a:latin typeface="Times New Roman" panose="02020603050405020304" pitchFamily="18" charset="0"/>
                          <a:cs typeface="Times New Roman" panose="02020603050405020304" pitchFamily="18" charset="0"/>
                        </a:rPr>
                        <a:t>Descrierea Companiei</a:t>
                      </a:r>
                      <a:endParaRPr lang="tr-TR" sz="16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ctr"/>
                      <a:endParaRPr lang="tr-TR" sz="16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l" fontAlgn="ctr"/>
                      <a:endParaRPr lang="tr-TR" sz="16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l" fontAlgn="ctr"/>
                      <a:endParaRPr lang="tr-TR" sz="16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l" fontAlgn="ctr"/>
                      <a:endParaRPr lang="tr-TR" sz="16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l" fontAlgn="ctr"/>
                      <a:endParaRPr lang="tr-TR" sz="16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l" fontAlgn="ct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smtClean="0">
                          <a:solidFill>
                            <a:srgbClr val="000000"/>
                          </a:solidFill>
                          <a:effectLst/>
                          <a:latin typeface="Times New Roman" panose="02020603050405020304" pitchFamily="18" charset="0"/>
                          <a:cs typeface="Times New Roman" panose="02020603050405020304" pitchFamily="18" charset="0"/>
                        </a:rPr>
                        <a:t>Turgay</a:t>
                      </a:r>
                    </a:p>
                    <a:p>
                      <a:pPr algn="ctr" fontAlgn="ctr"/>
                      <a:r>
                        <a:rPr lang="tr-TR" sz="1600" b="1" i="0" u="none" strike="noStrike" dirty="0" smtClean="0">
                          <a:solidFill>
                            <a:srgbClr val="000000"/>
                          </a:solidFill>
                          <a:effectLst/>
                          <a:latin typeface="Times New Roman" panose="02020603050405020304" pitchFamily="18" charset="0"/>
                          <a:cs typeface="Times New Roman" panose="02020603050405020304" pitchFamily="18" charset="0"/>
                        </a:rPr>
                        <a:t> Ernez</a:t>
                      </a:r>
                    </a:p>
                    <a:p>
                      <a:pPr algn="ctr" fontAlgn="ctr"/>
                      <a:endParaRPr lang="tr-TR" sz="16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ctr"/>
                      <a:endParaRPr lang="tr-TR" sz="16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ctr"/>
                      <a:endParaRPr lang="tr-TR" sz="16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ctr"/>
                      <a:endParaRPr lang="tr-TR" sz="16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ctr"/>
                      <a:endParaRPr lang="tr-TR" sz="16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ct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o-RO" sz="1400" b="1" kern="1200" dirty="0" smtClean="0">
                          <a:solidFill>
                            <a:schemeClr val="tx1"/>
                          </a:solidFill>
                          <a:effectLst/>
                          <a:latin typeface="Times New Roman" panose="02020603050405020304" pitchFamily="18" charset="0"/>
                          <a:ea typeface="+mn-ea"/>
                          <a:cs typeface="Times New Roman" panose="02020603050405020304" pitchFamily="18" charset="0"/>
                        </a:rPr>
                        <a:t>Coordonator, Dezvoltarea Business-ului</a:t>
                      </a:r>
                      <a:r>
                        <a:rPr lang="ro-RO" sz="1400" b="1" kern="1200" baseline="0" dirty="0" smtClean="0">
                          <a:solidFill>
                            <a:schemeClr val="tx1"/>
                          </a:solidFill>
                          <a:effectLst/>
                          <a:latin typeface="Times New Roman" panose="02020603050405020304" pitchFamily="18" charset="0"/>
                          <a:ea typeface="+mn-ea"/>
                          <a:cs typeface="Times New Roman" panose="02020603050405020304" pitchFamily="18" charset="0"/>
                        </a:rPr>
                        <a:t> şi Comercializare Internaţională</a:t>
                      </a:r>
                      <a:endParaRPr lang="tr-TR" sz="16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ctr"/>
                      <a:endParaRPr lang="tr-TR" sz="16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ctr"/>
                      <a:endParaRPr lang="tr-TR" sz="16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ctr"/>
                      <a:endParaRPr lang="tr-TR" sz="16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ctr"/>
                      <a:endParaRPr lang="tr-TR" sz="16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ct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o-RO" sz="1400" b="1" i="0" u="none" strike="noStrike" dirty="0" smtClean="0">
                          <a:solidFill>
                            <a:srgbClr val="000000"/>
                          </a:solidFill>
                          <a:effectLst/>
                          <a:latin typeface="Times New Roman" panose="02020603050405020304" pitchFamily="18" charset="0"/>
                          <a:cs typeface="Times New Roman" panose="02020603050405020304" pitchFamily="18" charset="0"/>
                        </a:rPr>
                        <a:t>Cine suntem?</a:t>
                      </a:r>
                      <a:endParaRPr lang="tr-TR" sz="14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l" fontAlgn="ctr"/>
                      <a:r>
                        <a:rPr lang="en-US" sz="1400" b="1" i="0" u="none" strike="noStrike" dirty="0" smtClean="0">
                          <a:solidFill>
                            <a:srgbClr val="000000"/>
                          </a:solidFill>
                          <a:effectLst/>
                          <a:latin typeface="Times New Roman" panose="02020603050405020304" pitchFamily="18" charset="0"/>
                          <a:cs typeface="Times New Roman" panose="02020603050405020304" pitchFamily="18" charset="0"/>
                        </a:rPr>
                        <a:t> • </a:t>
                      </a:r>
                      <a:r>
                        <a:rPr lang="ro-RO" sz="1400" b="0" i="0" u="none" strike="noStrike" dirty="0" smtClean="0">
                          <a:solidFill>
                            <a:srgbClr val="000000"/>
                          </a:solidFill>
                          <a:effectLst/>
                          <a:latin typeface="Times New Roman" pitchFamily="18" charset="0"/>
                          <a:cs typeface="Times New Roman" pitchFamily="18" charset="0"/>
                        </a:rPr>
                        <a:t>Companie a</a:t>
                      </a:r>
                      <a:r>
                        <a:rPr lang="ro-RO" sz="1400" b="0" i="0" u="none" strike="noStrike" baseline="0" dirty="0" smtClean="0">
                          <a:solidFill>
                            <a:srgbClr val="000000"/>
                          </a:solidFill>
                          <a:effectLst/>
                          <a:latin typeface="Times New Roman" pitchFamily="18" charset="0"/>
                          <a:cs typeface="Times New Roman" pitchFamily="18" charset="0"/>
                        </a:rPr>
                        <a:t> fost fondată în anul 2004.</a:t>
                      </a:r>
                    </a:p>
                    <a:p>
                      <a:pPr algn="l" fontAlgn="ctr"/>
                      <a:r>
                        <a:rPr lang="en-US" sz="1400" b="0" i="0" u="none" strike="noStrike" kern="1200" dirty="0" smtClean="0">
                          <a:solidFill>
                            <a:srgbClr val="000000"/>
                          </a:solidFill>
                          <a:effectLst/>
                          <a:latin typeface="Times New Roman" pitchFamily="18" charset="0"/>
                          <a:ea typeface="+mn-ea"/>
                          <a:cs typeface="Times New Roman" pitchFamily="18" charset="0"/>
                        </a:rPr>
                        <a:t>• </a:t>
                      </a:r>
                      <a:r>
                        <a:rPr lang="vi-VN" sz="1400" b="0" i="0" u="none" strike="noStrike" kern="1200" dirty="0" smtClean="0">
                          <a:solidFill>
                            <a:srgbClr val="000000"/>
                          </a:solidFill>
                          <a:effectLst/>
                          <a:latin typeface="Times New Roman" pitchFamily="18" charset="0"/>
                          <a:ea typeface="+mn-ea"/>
                          <a:cs typeface="Times New Roman" pitchFamily="18" charset="0"/>
                        </a:rPr>
                        <a:t>Argela a creat o serie de produse de telecomunicații</a:t>
                      </a:r>
                      <a:r>
                        <a:rPr lang="ro-RO" sz="1400" b="0" i="0" u="none" strike="noStrike" kern="1200" dirty="0" smtClean="0">
                          <a:solidFill>
                            <a:srgbClr val="000000"/>
                          </a:solidFill>
                          <a:effectLst/>
                          <a:latin typeface="Times New Roman" pitchFamily="18" charset="0"/>
                          <a:ea typeface="+mn-ea"/>
                          <a:cs typeface="Times New Roman" pitchFamily="18" charset="0"/>
                        </a:rPr>
                        <a:t>.</a:t>
                      </a:r>
                    </a:p>
                    <a:p>
                      <a:pPr algn="l" fontAlgn="ctr"/>
                      <a:r>
                        <a:rPr lang="vi-VN" sz="1400" b="0" i="0" u="none" strike="noStrike" kern="1200" dirty="0" smtClean="0">
                          <a:solidFill>
                            <a:srgbClr val="000000"/>
                          </a:solidFill>
                          <a:effectLst/>
                          <a:latin typeface="Times New Roman" pitchFamily="18" charset="0"/>
                          <a:ea typeface="+mn-ea"/>
                          <a:cs typeface="Times New Roman" pitchFamily="18" charset="0"/>
                        </a:rPr>
                        <a:t> </a:t>
                      </a:r>
                      <a:r>
                        <a:rPr lang="en-US" sz="1400" b="0" i="0" u="none" strike="noStrike" kern="1200" dirty="0" smtClean="0">
                          <a:solidFill>
                            <a:srgbClr val="000000"/>
                          </a:solidFill>
                          <a:effectLst/>
                          <a:latin typeface="Times New Roman" pitchFamily="18" charset="0"/>
                          <a:ea typeface="+mn-ea"/>
                          <a:cs typeface="Times New Roman" pitchFamily="18" charset="0"/>
                        </a:rPr>
                        <a:t>• </a:t>
                      </a:r>
                      <a:r>
                        <a:rPr lang="ro-RO" sz="1400" b="0" i="0" u="none" strike="noStrike" kern="1200" baseline="0" dirty="0" smtClean="0">
                          <a:solidFill>
                            <a:srgbClr val="000000"/>
                          </a:solidFill>
                          <a:effectLst/>
                          <a:latin typeface="Times New Roman" pitchFamily="18" charset="0"/>
                          <a:ea typeface="+mn-ea"/>
                          <a:cs typeface="Times New Roman" pitchFamily="18" charset="0"/>
                        </a:rPr>
                        <a:t>200 de angajaţi cu experienţă în cercetare şi dezvoltare.</a:t>
                      </a:r>
                    </a:p>
                    <a:p>
                      <a:pPr algn="l" fontAlgn="ctr"/>
                      <a:r>
                        <a:rPr lang="en-US" sz="1400" b="0" i="0" u="none" strike="noStrike" dirty="0" smtClean="0">
                          <a:solidFill>
                            <a:srgbClr val="000000"/>
                          </a:solidFill>
                          <a:effectLst/>
                          <a:latin typeface="Times New Roman" pitchFamily="18" charset="0"/>
                          <a:cs typeface="Times New Roman" pitchFamily="18" charset="0"/>
                        </a:rPr>
                        <a:t>• </a:t>
                      </a:r>
                      <a:r>
                        <a:rPr lang="ro-RO" sz="1400" b="0" i="0" u="none" strike="noStrike" dirty="0" smtClean="0">
                          <a:solidFill>
                            <a:srgbClr val="000000"/>
                          </a:solidFill>
                          <a:effectLst/>
                          <a:latin typeface="Times New Roman" pitchFamily="18" charset="0"/>
                          <a:cs typeface="Times New Roman" pitchFamily="18" charset="0"/>
                        </a:rPr>
                        <a:t>Membrii ai</a:t>
                      </a:r>
                      <a:r>
                        <a:rPr lang="ro-RO" sz="1400" b="0" i="0" u="none" strike="noStrike" baseline="0" dirty="0" smtClean="0">
                          <a:solidFill>
                            <a:srgbClr val="000000"/>
                          </a:solidFill>
                          <a:effectLst/>
                          <a:latin typeface="Times New Roman" pitchFamily="18" charset="0"/>
                          <a:cs typeface="Times New Roman" pitchFamily="18" charset="0"/>
                        </a:rPr>
                        <a:t> </a:t>
                      </a:r>
                      <a:r>
                        <a:rPr lang="en-US" sz="1400" b="0" i="0" u="none" strike="noStrike" dirty="0" smtClean="0">
                          <a:solidFill>
                            <a:srgbClr val="000000"/>
                          </a:solidFill>
                          <a:effectLst/>
                          <a:latin typeface="Times New Roman" pitchFamily="18" charset="0"/>
                          <a:cs typeface="Times New Roman" pitchFamily="18" charset="0"/>
                        </a:rPr>
                        <a:t>Telekom Group</a:t>
                      </a:r>
                      <a:r>
                        <a:rPr lang="ro-RO" sz="1400" b="0" i="0" u="none" strike="noStrike" dirty="0" smtClean="0">
                          <a:solidFill>
                            <a:srgbClr val="000000"/>
                          </a:solidFill>
                          <a:effectLst/>
                          <a:latin typeface="Times New Roman" pitchFamily="18" charset="0"/>
                          <a:cs typeface="Times New Roman" pitchFamily="18" charset="0"/>
                        </a:rPr>
                        <a:t> în Turcia.</a:t>
                      </a:r>
                      <a:endParaRPr lang="tr-TR" sz="1400" b="0" i="0" u="none" strike="noStrike" dirty="0" smtClean="0">
                        <a:solidFill>
                          <a:srgbClr val="000000"/>
                        </a:solidFill>
                        <a:effectLst/>
                        <a:latin typeface="Times New Roman" pitchFamily="18" charset="0"/>
                        <a:cs typeface="Times New Roman" pitchFamily="18" charset="0"/>
                      </a:endParaRPr>
                    </a:p>
                    <a:p>
                      <a:pPr algn="ctr" fontAlgn="ctr"/>
                      <a:endParaRPr lang="ro-RO" sz="14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ctr"/>
                      <a:r>
                        <a:rPr lang="ro-RO" sz="1400" b="1" i="0" u="none" strike="noStrike" dirty="0" smtClean="0">
                          <a:solidFill>
                            <a:srgbClr val="000000"/>
                          </a:solidFill>
                          <a:effectLst/>
                          <a:latin typeface="Times New Roman" panose="02020603050405020304" pitchFamily="18" charset="0"/>
                          <a:cs typeface="Times New Roman" panose="02020603050405020304" pitchFamily="18" charset="0"/>
                        </a:rPr>
                        <a:t>Care sunt capacităţile noastre</a:t>
                      </a:r>
                      <a:r>
                        <a:rPr lang="en-US" sz="1400" b="1" i="0" u="none" strike="noStrike" dirty="0" smtClean="0">
                          <a:solidFill>
                            <a:srgbClr val="000000"/>
                          </a:solidFill>
                          <a:effectLst/>
                          <a:latin typeface="Times New Roman" panose="02020603050405020304" pitchFamily="18" charset="0"/>
                          <a:cs typeface="Times New Roman" panose="02020603050405020304" pitchFamily="18" charset="0"/>
                        </a:rPr>
                        <a:t> ?</a:t>
                      </a:r>
                    </a:p>
                    <a:p>
                      <a:pPr algn="l" fontAlgn="ctr"/>
                      <a:r>
                        <a:rPr lang="en-US" sz="1400" b="1"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1400" b="0" i="0" u="none" strike="noStrike" kern="1200" dirty="0" smtClean="0">
                          <a:solidFill>
                            <a:srgbClr val="000000"/>
                          </a:solidFill>
                          <a:effectLst/>
                          <a:latin typeface="Times New Roman" pitchFamily="18" charset="0"/>
                          <a:ea typeface="+mn-ea"/>
                          <a:cs typeface="Times New Roman" pitchFamily="18" charset="0"/>
                        </a:rPr>
                        <a:t> </a:t>
                      </a:r>
                      <a:r>
                        <a:rPr lang="vi-VN" sz="1400" b="0" i="0" u="none" strike="noStrike" kern="1200" dirty="0" smtClean="0">
                          <a:solidFill>
                            <a:srgbClr val="000000"/>
                          </a:solidFill>
                          <a:effectLst/>
                          <a:latin typeface="Times New Roman" pitchFamily="18" charset="0"/>
                          <a:ea typeface="+mn-ea"/>
                          <a:cs typeface="Times New Roman" pitchFamily="18" charset="0"/>
                        </a:rPr>
                        <a:t>Monitorizarea performanței rețelei</a:t>
                      </a:r>
                    </a:p>
                    <a:p>
                      <a:pPr algn="l" fontAlgn="ctr"/>
                      <a:r>
                        <a:rPr lang="vi-VN" sz="1400" b="0" i="0" u="none" strike="noStrike" kern="1200" dirty="0" smtClean="0">
                          <a:solidFill>
                            <a:srgbClr val="000000"/>
                          </a:solidFill>
                          <a:effectLst/>
                          <a:latin typeface="Times New Roman" pitchFamily="18" charset="0"/>
                          <a:ea typeface="+mn-ea"/>
                          <a:cs typeface="Times New Roman" pitchFamily="18" charset="0"/>
                        </a:rPr>
                        <a:t>• Gestionarea experienței clienților</a:t>
                      </a:r>
                    </a:p>
                    <a:p>
                      <a:pPr algn="l" fontAlgn="ctr"/>
                      <a:r>
                        <a:rPr lang="vi-VN" sz="1400" b="0" i="0" u="none" strike="noStrike" kern="1200" dirty="0" smtClean="0">
                          <a:solidFill>
                            <a:srgbClr val="000000"/>
                          </a:solidFill>
                          <a:effectLst/>
                          <a:latin typeface="Times New Roman" pitchFamily="18" charset="0"/>
                          <a:ea typeface="+mn-ea"/>
                          <a:cs typeface="Times New Roman" pitchFamily="18" charset="0"/>
                        </a:rPr>
                        <a:t>• Servicii Probe • Soluții SDN și NFV</a:t>
                      </a:r>
                    </a:p>
                    <a:p>
                      <a:pPr algn="l" fontAlgn="ctr"/>
                      <a:r>
                        <a:rPr lang="vi-VN" sz="1400" b="0" i="0" u="none" strike="noStrike" kern="1200" dirty="0" smtClean="0">
                          <a:solidFill>
                            <a:srgbClr val="000000"/>
                          </a:solidFill>
                          <a:effectLst/>
                          <a:latin typeface="Times New Roman" pitchFamily="18" charset="0"/>
                          <a:ea typeface="+mn-ea"/>
                          <a:cs typeface="Times New Roman" pitchFamily="18" charset="0"/>
                        </a:rPr>
                        <a:t>• Tehnologii 5G • Convergență / RCS</a:t>
                      </a:r>
                    </a:p>
                    <a:p>
                      <a:pPr algn="l" fontAlgn="ctr"/>
                      <a:r>
                        <a:rPr lang="vi-VN" sz="1400" b="0" i="0" u="none" strike="noStrike" kern="1200" dirty="0" smtClean="0">
                          <a:solidFill>
                            <a:srgbClr val="000000"/>
                          </a:solidFill>
                          <a:effectLst/>
                          <a:latin typeface="Times New Roman" pitchFamily="18" charset="0"/>
                          <a:ea typeface="+mn-ea"/>
                          <a:cs typeface="Times New Roman" pitchFamily="18" charset="0"/>
                        </a:rPr>
                        <a:t>• IN Aplicații • Soluții Small Cell</a:t>
                      </a:r>
                    </a:p>
                    <a:p>
                      <a:pPr algn="l" fontAlgn="ctr"/>
                      <a:r>
                        <a:rPr lang="vi-VN" sz="1400" b="0" i="0" u="none" strike="noStrike" kern="1200" dirty="0" smtClean="0">
                          <a:solidFill>
                            <a:srgbClr val="000000"/>
                          </a:solidFill>
                          <a:effectLst/>
                          <a:latin typeface="Times New Roman" pitchFamily="18" charset="0"/>
                          <a:ea typeface="+mn-ea"/>
                          <a:cs typeface="Times New Roman" pitchFamily="18" charset="0"/>
                        </a:rPr>
                        <a:t>• Portabilitate • Politica de control și încărcare </a:t>
                      </a:r>
                      <a:endParaRPr lang="ro-RO" sz="1400" b="0" i="0" u="none" strike="noStrike" kern="1200" dirty="0" smtClean="0">
                        <a:solidFill>
                          <a:srgbClr val="000000"/>
                        </a:solidFill>
                        <a:effectLst/>
                        <a:latin typeface="Times New Roman" pitchFamily="18" charset="0"/>
                        <a:ea typeface="+mn-ea"/>
                        <a:cs typeface="Times New Roman" pitchFamily="18" charset="0"/>
                      </a:endParaRPr>
                    </a:p>
                    <a:p>
                      <a:pPr algn="l" fontAlgn="ctr"/>
                      <a:r>
                        <a:rPr lang="vi-VN" sz="1400" b="0" i="0" u="none" strike="noStrike" kern="1200" dirty="0" smtClean="0">
                          <a:solidFill>
                            <a:srgbClr val="000000"/>
                          </a:solidFill>
                          <a:effectLst/>
                          <a:latin typeface="Times New Roman" pitchFamily="18" charset="0"/>
                          <a:ea typeface="+mn-ea"/>
                          <a:cs typeface="Times New Roman" pitchFamily="18" charset="0"/>
                        </a:rPr>
                        <a:t>• Serviciul de livrare</a:t>
                      </a:r>
                      <a:r>
                        <a:rPr lang="ro-RO" sz="1400" b="0" i="0" u="none" strike="noStrike" kern="1200" dirty="0" smtClean="0">
                          <a:solidFill>
                            <a:srgbClr val="000000"/>
                          </a:solidFill>
                          <a:effectLst/>
                          <a:latin typeface="Times New Roman" pitchFamily="18" charset="0"/>
                          <a:ea typeface="+mn-ea"/>
                          <a:cs typeface="Times New Roman" pitchFamily="18" charset="0"/>
                        </a:rPr>
                        <a:t> </a:t>
                      </a:r>
                    </a:p>
                    <a:p>
                      <a:pPr algn="l" fontAlgn="ctr"/>
                      <a:r>
                        <a:rPr lang="vi-VN" sz="1400" b="0" i="0" u="none" strike="noStrike" kern="1200" dirty="0" smtClean="0">
                          <a:solidFill>
                            <a:srgbClr val="000000"/>
                          </a:solidFill>
                          <a:effectLst/>
                          <a:latin typeface="Times New Roman" pitchFamily="18" charset="0"/>
                          <a:ea typeface="+mn-ea"/>
                          <a:cs typeface="Times New Roman" pitchFamily="18" charset="0"/>
                        </a:rPr>
                        <a:t>• ITV - Mobile, Web, IPTV, OTT, Smart TV</a:t>
                      </a:r>
                      <a:endParaRPr lang="ro-RO" sz="1400" b="0" i="0" u="none" strike="noStrike" kern="1200" dirty="0" smtClean="0">
                        <a:solidFill>
                          <a:srgbClr val="000000"/>
                        </a:solidFill>
                        <a:effectLst/>
                        <a:latin typeface="Times New Roman" pitchFamily="18" charset="0"/>
                        <a:ea typeface="+mn-ea"/>
                        <a:cs typeface="Times New Roman" pitchFamily="18" charset="0"/>
                      </a:endParaRPr>
                    </a:p>
                    <a:p>
                      <a:pPr algn="l" fontAlgn="ctr"/>
                      <a:endParaRPr lang="ro-RO" sz="14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ctr"/>
                      <a:r>
                        <a:rPr lang="ro-RO" sz="1400" b="1" i="0" u="none" strike="noStrike" dirty="0" smtClean="0">
                          <a:solidFill>
                            <a:srgbClr val="000000"/>
                          </a:solidFill>
                          <a:effectLst/>
                          <a:latin typeface="Times New Roman" panose="02020603050405020304" pitchFamily="18" charset="0"/>
                          <a:cs typeface="Times New Roman" panose="02020603050405020304" pitchFamily="18" charset="0"/>
                        </a:rPr>
                        <a:t>Unde suntem</a:t>
                      </a:r>
                      <a:r>
                        <a:rPr lang="en-US" sz="1400" b="1" i="0" u="none" strike="noStrike" dirty="0" smtClean="0">
                          <a:solidFill>
                            <a:srgbClr val="000000"/>
                          </a:solidFill>
                          <a:effectLst/>
                          <a:latin typeface="Times New Roman" panose="02020603050405020304" pitchFamily="18" charset="0"/>
                          <a:cs typeface="Times New Roman" panose="02020603050405020304" pitchFamily="18" charset="0"/>
                        </a:rPr>
                        <a:t>? </a:t>
                      </a:r>
                      <a:endParaRPr lang="ro-RO" sz="14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marL="0" algn="l" defTabSz="914400" rtl="0" eaLnBrk="1" fontAlgn="ctr" latinLnBrk="0" hangingPunct="1"/>
                      <a:r>
                        <a:rPr lang="en-US" sz="1400" b="0" i="0" u="none" strike="noStrike" kern="1200" dirty="0" smtClean="0">
                          <a:solidFill>
                            <a:srgbClr val="000000"/>
                          </a:solidFill>
                          <a:effectLst/>
                          <a:latin typeface="Times New Roman" pitchFamily="18" charset="0"/>
                          <a:ea typeface="+mn-ea"/>
                          <a:cs typeface="Times New Roman" pitchFamily="18" charset="0"/>
                        </a:rPr>
                        <a:t>•</a:t>
                      </a:r>
                      <a:r>
                        <a:rPr lang="ro-RO" sz="1400" b="0" i="0" u="none" strike="noStrike" kern="1200" dirty="0" smtClean="0">
                          <a:solidFill>
                            <a:srgbClr val="000000"/>
                          </a:solidFill>
                          <a:effectLst/>
                          <a:latin typeface="Times New Roman" pitchFamily="18" charset="0"/>
                          <a:ea typeface="+mn-ea"/>
                          <a:cs typeface="Times New Roman" pitchFamily="18" charset="0"/>
                        </a:rPr>
                        <a:t>S</a:t>
                      </a:r>
                      <a:r>
                        <a:rPr lang="vi-VN" sz="1400" b="0" i="0" u="none" strike="noStrike" kern="1200" dirty="0" smtClean="0">
                          <a:solidFill>
                            <a:srgbClr val="000000"/>
                          </a:solidFill>
                          <a:effectLst/>
                          <a:latin typeface="Times New Roman" pitchFamily="18" charset="0"/>
                          <a:ea typeface="+mn-ea"/>
                          <a:cs typeface="Times New Roman" pitchFamily="18" charset="0"/>
                        </a:rPr>
                        <a:t>ediul principal </a:t>
                      </a:r>
                      <a:r>
                        <a:rPr lang="ro-RO" sz="1400" b="0" i="0" u="none" strike="noStrike" kern="1200" dirty="0" smtClean="0">
                          <a:solidFill>
                            <a:srgbClr val="000000"/>
                          </a:solidFill>
                          <a:effectLst/>
                          <a:latin typeface="Times New Roman" pitchFamily="18" charset="0"/>
                          <a:ea typeface="+mn-ea"/>
                          <a:cs typeface="Times New Roman" pitchFamily="18" charset="0"/>
                        </a:rPr>
                        <a:t>este </a:t>
                      </a:r>
                      <a:r>
                        <a:rPr lang="vi-VN" sz="1400" b="0" i="0" u="none" strike="noStrike" kern="1200" dirty="0" smtClean="0">
                          <a:solidFill>
                            <a:srgbClr val="000000"/>
                          </a:solidFill>
                          <a:effectLst/>
                          <a:latin typeface="Times New Roman" pitchFamily="18" charset="0"/>
                          <a:ea typeface="+mn-ea"/>
                          <a:cs typeface="Times New Roman" pitchFamily="18" charset="0"/>
                        </a:rPr>
                        <a:t>în Istanbul </a:t>
                      </a:r>
                      <a:r>
                        <a:rPr lang="ro-RO" sz="1400" b="0" i="0" u="none" strike="noStrike" kern="1200" dirty="0" smtClean="0">
                          <a:solidFill>
                            <a:srgbClr val="000000"/>
                          </a:solidFill>
                          <a:effectLst/>
                          <a:latin typeface="Times New Roman" pitchFamily="18" charset="0"/>
                          <a:ea typeface="+mn-ea"/>
                          <a:cs typeface="Times New Roman" pitchFamily="18" charset="0"/>
                        </a:rPr>
                        <a:t>şi </a:t>
                      </a:r>
                      <a:r>
                        <a:rPr lang="en-US" sz="1400" b="0" i="0" u="none" strike="noStrike" kern="1200" dirty="0" smtClean="0">
                          <a:solidFill>
                            <a:srgbClr val="000000"/>
                          </a:solidFill>
                          <a:effectLst/>
                          <a:latin typeface="Times New Roman" pitchFamily="18" charset="0"/>
                          <a:ea typeface="+mn-ea"/>
                          <a:cs typeface="Times New Roman" pitchFamily="18" charset="0"/>
                        </a:rPr>
                        <a:t>o </a:t>
                      </a:r>
                      <a:r>
                        <a:rPr lang="vi-VN" sz="1400" b="0" i="0" u="none" strike="noStrike" kern="1200" dirty="0" smtClean="0">
                          <a:solidFill>
                            <a:srgbClr val="000000"/>
                          </a:solidFill>
                          <a:effectLst/>
                          <a:latin typeface="Times New Roman" pitchFamily="18" charset="0"/>
                          <a:ea typeface="+mn-ea"/>
                          <a:cs typeface="Times New Roman" pitchFamily="18" charset="0"/>
                        </a:rPr>
                        <a:t>sucursal</a:t>
                      </a:r>
                      <a:r>
                        <a:rPr lang="ro-RO" sz="1400" b="0" i="0" u="none" strike="noStrike" kern="1200" dirty="0" smtClean="0">
                          <a:solidFill>
                            <a:srgbClr val="000000"/>
                          </a:solidFill>
                          <a:effectLst/>
                          <a:latin typeface="Times New Roman" pitchFamily="18" charset="0"/>
                          <a:ea typeface="+mn-ea"/>
                          <a:cs typeface="Times New Roman" pitchFamily="18" charset="0"/>
                        </a:rPr>
                        <a:t>ă</a:t>
                      </a:r>
                      <a:r>
                        <a:rPr lang="vi-VN" sz="1400" b="0" i="0" u="none" strike="noStrike" kern="1200" dirty="0" smtClean="0">
                          <a:solidFill>
                            <a:srgbClr val="000000"/>
                          </a:solidFill>
                          <a:effectLst/>
                          <a:latin typeface="Times New Roman" pitchFamily="18" charset="0"/>
                          <a:ea typeface="+mn-ea"/>
                          <a:cs typeface="Times New Roman" pitchFamily="18" charset="0"/>
                        </a:rPr>
                        <a:t> în Ankara </a:t>
                      </a:r>
                      <a:endParaRPr lang="ro-RO" sz="1400" b="0" i="0" u="none" strike="noStrike" kern="1200" dirty="0" smtClean="0">
                        <a:solidFill>
                          <a:srgbClr val="000000"/>
                        </a:solidFill>
                        <a:effectLst/>
                        <a:latin typeface="Times New Roman" pitchFamily="18" charset="0"/>
                        <a:ea typeface="+mn-ea"/>
                        <a:cs typeface="Times New Roman" pitchFamily="18" charset="0"/>
                      </a:endParaRPr>
                    </a:p>
                    <a:p>
                      <a:pPr marL="0" algn="l" defTabSz="914400" rtl="0" eaLnBrk="1" fontAlgn="ctr" latinLnBrk="0" hangingPunct="1"/>
                      <a:r>
                        <a:rPr lang="vi-VN" sz="1400" b="0" i="0" u="none" strike="noStrike" kern="1200" dirty="0" smtClean="0">
                          <a:solidFill>
                            <a:srgbClr val="000000"/>
                          </a:solidFill>
                          <a:effectLst/>
                          <a:latin typeface="Times New Roman" pitchFamily="18" charset="0"/>
                          <a:ea typeface="+mn-ea"/>
                          <a:cs typeface="Times New Roman" pitchFamily="18" charset="0"/>
                        </a:rPr>
                        <a:t>• </a:t>
                      </a:r>
                      <a:r>
                        <a:rPr lang="ro-RO" sz="1400" b="0" i="0" u="none" strike="noStrike" kern="1200" dirty="0" smtClean="0">
                          <a:solidFill>
                            <a:srgbClr val="000000"/>
                          </a:solidFill>
                          <a:effectLst/>
                          <a:latin typeface="Times New Roman" pitchFamily="18" charset="0"/>
                          <a:ea typeface="+mn-ea"/>
                          <a:cs typeface="Times New Roman" pitchFamily="18" charset="0"/>
                        </a:rPr>
                        <a:t>Oficiu As </a:t>
                      </a:r>
                      <a:r>
                        <a:rPr lang="vi-VN" sz="1400" b="0" i="0" u="none" strike="noStrike" kern="1200" dirty="0" smtClean="0">
                          <a:solidFill>
                            <a:srgbClr val="000000"/>
                          </a:solidFill>
                          <a:effectLst/>
                          <a:latin typeface="Times New Roman" pitchFamily="18" charset="0"/>
                          <a:ea typeface="+mn-ea"/>
                          <a:cs typeface="Times New Roman" pitchFamily="18" charset="0"/>
                        </a:rPr>
                        <a:t>Netsia în California</a:t>
                      </a:r>
                      <a:r>
                        <a:rPr lang="ro-RO" sz="1400" b="0" i="0" u="none" strike="noStrike" kern="1200" dirty="0" smtClean="0">
                          <a:solidFill>
                            <a:srgbClr val="000000"/>
                          </a:solidFill>
                          <a:effectLst/>
                          <a:latin typeface="Times New Roman" pitchFamily="18" charset="0"/>
                          <a:ea typeface="+mn-ea"/>
                          <a:cs typeface="Times New Roman" pitchFamily="18" charset="0"/>
                        </a:rPr>
                        <a:t> şi</a:t>
                      </a:r>
                      <a:r>
                        <a:rPr lang="vi-VN" sz="1400" b="0" i="0" u="none" strike="noStrike" kern="1200" dirty="0" smtClean="0">
                          <a:solidFill>
                            <a:srgbClr val="000000"/>
                          </a:solidFill>
                          <a:effectLst/>
                          <a:latin typeface="Times New Roman" pitchFamily="18" charset="0"/>
                          <a:ea typeface="+mn-ea"/>
                          <a:cs typeface="Times New Roman" pitchFamily="18" charset="0"/>
                        </a:rPr>
                        <a:t> Statele Unite ale Americii </a:t>
                      </a:r>
                      <a:endParaRPr lang="ro-RO" sz="1400" b="0" i="0" u="none" strike="noStrike" kern="1200" dirty="0" smtClean="0">
                        <a:solidFill>
                          <a:srgbClr val="000000"/>
                        </a:solidFill>
                        <a:effectLst/>
                        <a:latin typeface="Times New Roman" pitchFamily="18" charset="0"/>
                        <a:ea typeface="+mn-ea"/>
                        <a:cs typeface="Times New Roman" pitchFamily="18" charset="0"/>
                      </a:endParaRPr>
                    </a:p>
                    <a:p>
                      <a:pPr marL="0" algn="l" defTabSz="914400" rtl="0" eaLnBrk="1" fontAlgn="ctr" latinLnBrk="0" hangingPunct="1"/>
                      <a:r>
                        <a:rPr lang="vi-VN" sz="1400" b="0" i="0" u="none" strike="noStrike" kern="1200" dirty="0" smtClean="0">
                          <a:solidFill>
                            <a:srgbClr val="000000"/>
                          </a:solidFill>
                          <a:effectLst/>
                          <a:latin typeface="Times New Roman" pitchFamily="18" charset="0"/>
                          <a:ea typeface="+mn-ea"/>
                          <a:cs typeface="Times New Roman" pitchFamily="18" charset="0"/>
                        </a:rPr>
                        <a:t>• Prezența largă în Turcia și la nivel mondial</a:t>
                      </a:r>
                      <a:r>
                        <a:rPr lang="ro-RO" sz="1400" b="0" i="0" u="none" strike="noStrike" kern="1200" dirty="0" smtClean="0">
                          <a:solidFill>
                            <a:srgbClr val="000000"/>
                          </a:solidFill>
                          <a:effectLst/>
                          <a:latin typeface="Times New Roman" pitchFamily="18" charset="0"/>
                          <a:ea typeface="+mn-ea"/>
                          <a:cs typeface="Times New Roman" pitchFamily="18" charset="0"/>
                        </a:rPr>
                        <a:t>.</a:t>
                      </a:r>
                      <a:endParaRPr lang="en-US" sz="16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l" fontAlgn="ct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13893489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xmlns="" val="1146872845"/>
              </p:ext>
            </p:extLst>
          </p:nvPr>
        </p:nvGraphicFramePr>
        <p:xfrm>
          <a:off x="1187624" y="692696"/>
          <a:ext cx="7488832" cy="5053958"/>
        </p:xfrm>
        <a:graphic>
          <a:graphicData uri="http://schemas.openxmlformats.org/drawingml/2006/table">
            <a:tbl>
              <a:tblPr/>
              <a:tblGrid>
                <a:gridCol w="1842692"/>
                <a:gridCol w="1109636"/>
                <a:gridCol w="864096"/>
                <a:gridCol w="3672408"/>
              </a:tblGrid>
              <a:tr h="1385796">
                <a:tc rowSpan="2">
                  <a:txBody>
                    <a:bodyPr/>
                    <a:lstStyle/>
                    <a:p>
                      <a:pPr algn="ctr" fontAlgn="ctr"/>
                      <a:r>
                        <a:rPr lang="ro-RO" sz="1600" b="1" i="0" u="none" strike="noStrike" dirty="0" smtClean="0">
                          <a:solidFill>
                            <a:srgbClr val="000000"/>
                          </a:solidFill>
                          <a:effectLst/>
                          <a:latin typeface="Times New Roman" panose="02020603050405020304" pitchFamily="18" charset="0"/>
                          <a:cs typeface="Times New Roman" panose="02020603050405020304" pitchFamily="18" charset="0"/>
                        </a:rPr>
                        <a:t>Denumirea</a:t>
                      </a:r>
                      <a:r>
                        <a:rPr lang="en-US" sz="1600" b="1" i="0" u="none" strike="noStrike" dirty="0" smtClean="0">
                          <a:solidFill>
                            <a:srgbClr val="000000"/>
                          </a:solidFill>
                          <a:effectLst/>
                          <a:latin typeface="Times New Roman" panose="02020603050405020304" pitchFamily="18" charset="0"/>
                          <a:cs typeface="Times New Roman" panose="02020603050405020304" pitchFamily="18" charset="0"/>
                        </a:rPr>
                        <a:t> </a:t>
                      </a:r>
                      <a:r>
                        <a:rPr lang="en-US" sz="1600" b="1" i="0" u="none" strike="noStrike" dirty="0" err="1" smtClean="0">
                          <a:solidFill>
                            <a:srgbClr val="000000"/>
                          </a:solidFill>
                          <a:effectLst/>
                          <a:latin typeface="Times New Roman" panose="02020603050405020304" pitchFamily="18" charset="0"/>
                          <a:cs typeface="Times New Roman" panose="02020603050405020304" pitchFamily="18" charset="0"/>
                        </a:rPr>
                        <a:t>companiei</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tr-TR" sz="1600" b="1" i="0" u="none" strike="noStrike" dirty="0">
                          <a:solidFill>
                            <a:srgbClr val="000000"/>
                          </a:solidFill>
                          <a:effectLst/>
                          <a:latin typeface="Times New Roman" panose="02020603050405020304" pitchFamily="18" charset="0"/>
                          <a:cs typeface="Times New Roman" panose="02020603050405020304" pitchFamily="18" charset="0"/>
                        </a:rPr>
                        <a:t>            </a:t>
                      </a:r>
                      <a:r>
                        <a:rPr lang="tr-TR" sz="1600" b="1" i="0" u="none" strike="noStrike" dirty="0" smtClean="0">
                          <a:solidFill>
                            <a:srgbClr val="000000"/>
                          </a:solidFill>
                          <a:effectLst/>
                          <a:latin typeface="Times New Roman" panose="02020603050405020304" pitchFamily="18" charset="0"/>
                          <a:cs typeface="Times New Roman" panose="02020603050405020304" pitchFamily="18" charset="0"/>
                        </a:rPr>
                        <a:t>PARTİCİPANT</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rowSpan="2">
                  <a:txBody>
                    <a:bodyPr/>
                    <a:lstStyle/>
                    <a:p>
                      <a:pPr algn="l" fontAlgn="ctr"/>
                      <a:r>
                        <a:rPr lang="tr-TR" sz="1600" b="1" i="0" u="none" strike="noStrike" dirty="0">
                          <a:solidFill>
                            <a:srgbClr val="000000"/>
                          </a:solidFill>
                          <a:effectLst/>
                          <a:latin typeface="Times New Roman" panose="02020603050405020304" pitchFamily="18" charset="0"/>
                          <a:cs typeface="Times New Roman" panose="02020603050405020304" pitchFamily="18" charset="0"/>
                        </a:rPr>
                        <a:t> </a:t>
                      </a:r>
                      <a:r>
                        <a:rPr lang="tr-TR" sz="1600" b="1" i="0" u="none" strike="noStrike" dirty="0" smtClean="0">
                          <a:solidFill>
                            <a:srgbClr val="000000"/>
                          </a:solidFill>
                          <a:effectLst/>
                          <a:latin typeface="Times New Roman" panose="02020603050405020304" pitchFamily="18" charset="0"/>
                          <a:cs typeface="Times New Roman" panose="02020603050405020304" pitchFamily="18" charset="0"/>
                        </a:rPr>
                        <a:t>                      SECTOR</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190">
                <a:tc vMerge="1">
                  <a:txBody>
                    <a:bodyPr/>
                    <a:lstStyle/>
                    <a:p>
                      <a:endParaRPr lang="tr-TR"/>
                    </a:p>
                  </a:txBody>
                  <a:tcPr/>
                </a:tc>
                <a:tc>
                  <a:txBody>
                    <a:bodyPr/>
                    <a:lstStyle/>
                    <a:p>
                      <a:pPr algn="l" fontAlgn="ctr"/>
                      <a:r>
                        <a:rPr lang="tr-TR" sz="1600" b="1" i="0" u="none" strike="noStrike" dirty="0" smtClean="0">
                          <a:solidFill>
                            <a:srgbClr val="000000"/>
                          </a:solidFill>
                          <a:effectLst/>
                          <a:latin typeface="Times New Roman" panose="02020603050405020304" pitchFamily="18" charset="0"/>
                          <a:cs typeface="Times New Roman" panose="02020603050405020304" pitchFamily="18" charset="0"/>
                        </a:rPr>
                        <a:t>N</a:t>
                      </a:r>
                      <a:r>
                        <a:rPr lang="en-US" sz="1600" b="1" i="0" u="none" strike="noStrike" dirty="0" err="1" smtClean="0">
                          <a:solidFill>
                            <a:srgbClr val="000000"/>
                          </a:solidFill>
                          <a:effectLst/>
                          <a:latin typeface="Times New Roman" panose="02020603050405020304" pitchFamily="18" charset="0"/>
                          <a:cs typeface="Times New Roman" panose="02020603050405020304" pitchFamily="18" charset="0"/>
                        </a:rPr>
                        <a:t>ume</a:t>
                      </a:r>
                      <a:r>
                        <a:rPr lang="tr-TR" sz="1600" b="1" i="0" u="none" strike="noStrike" dirty="0" smtClean="0">
                          <a:solidFill>
                            <a:srgbClr val="000000"/>
                          </a:solidFill>
                          <a:effectLst/>
                          <a:latin typeface="Times New Roman" panose="02020603050405020304" pitchFamily="18" charset="0"/>
                          <a:cs typeface="Times New Roman" panose="02020603050405020304" pitchFamily="18" charset="0"/>
                        </a:rPr>
                        <a:t>/</a:t>
                      </a:r>
                    </a:p>
                    <a:p>
                      <a:pPr algn="l" fontAlgn="ctr"/>
                      <a:r>
                        <a:rPr lang="en-US" sz="1600" b="1" i="0" u="none" strike="noStrike" dirty="0" err="1" smtClean="0">
                          <a:solidFill>
                            <a:srgbClr val="000000"/>
                          </a:solidFill>
                          <a:effectLst/>
                          <a:latin typeface="Times New Roman" panose="02020603050405020304" pitchFamily="18" charset="0"/>
                          <a:cs typeface="Times New Roman" panose="02020603050405020304" pitchFamily="18" charset="0"/>
                        </a:rPr>
                        <a:t>Prenume</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dirty="0" err="1" smtClean="0">
                          <a:solidFill>
                            <a:srgbClr val="000000"/>
                          </a:solidFill>
                          <a:effectLst/>
                          <a:latin typeface="Times New Roman" panose="02020603050405020304" pitchFamily="18" charset="0"/>
                          <a:cs typeface="Times New Roman" panose="02020603050405020304" pitchFamily="18" charset="0"/>
                        </a:rPr>
                        <a:t>Func</a:t>
                      </a:r>
                      <a:r>
                        <a:rPr lang="ro-RO" sz="1600" b="1" i="0" u="none" strike="noStrike" dirty="0" smtClean="0">
                          <a:solidFill>
                            <a:srgbClr val="000000"/>
                          </a:solidFill>
                          <a:effectLst/>
                          <a:latin typeface="Times New Roman" panose="02020603050405020304" pitchFamily="18" charset="0"/>
                          <a:cs typeface="Times New Roman" panose="02020603050405020304" pitchFamily="18" charset="0"/>
                        </a:rPr>
                        <a:t>ţia</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r>
              <a:tr h="2356458">
                <a:tc>
                  <a:txBody>
                    <a:bodyPr/>
                    <a:lstStyle/>
                    <a:p>
                      <a:pPr algn="l" fontAlgn="ctr"/>
                      <a:r>
                        <a:rPr lang="tr-TR" sz="1600" b="1" i="0" u="none" strike="noStrike" dirty="0" smtClean="0">
                          <a:solidFill>
                            <a:srgbClr val="000000"/>
                          </a:solidFill>
                          <a:effectLst/>
                          <a:latin typeface="Times New Roman" panose="02020603050405020304" pitchFamily="18" charset="0"/>
                          <a:cs typeface="Times New Roman" panose="02020603050405020304" pitchFamily="18" charset="0"/>
                        </a:rPr>
                        <a:t>SENTEZ GROUP</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smtClean="0">
                          <a:solidFill>
                            <a:srgbClr val="000000"/>
                          </a:solidFill>
                          <a:effectLst/>
                          <a:latin typeface="Times New Roman" panose="02020603050405020304" pitchFamily="18" charset="0"/>
                          <a:cs typeface="Times New Roman" panose="02020603050405020304" pitchFamily="18" charset="0"/>
                        </a:rPr>
                        <a:t>FARUK SEZGİN</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o-RO" sz="1600" b="1" i="0" u="none" strike="noStrike" dirty="0" smtClean="0">
                          <a:solidFill>
                            <a:srgbClr val="000000"/>
                          </a:solidFill>
                          <a:effectLst/>
                          <a:latin typeface="Times New Roman" panose="02020603050405020304" pitchFamily="18" charset="0"/>
                          <a:cs typeface="Times New Roman" panose="02020603050405020304" pitchFamily="18" charset="0"/>
                        </a:rPr>
                        <a:t>Preşedintele</a:t>
                      </a:r>
                      <a:r>
                        <a:rPr lang="ro-RO" sz="1600" b="1" i="0" u="none" strike="noStrike" baseline="0" dirty="0" smtClean="0">
                          <a:solidFill>
                            <a:srgbClr val="000000"/>
                          </a:solidFill>
                          <a:effectLst/>
                          <a:latin typeface="Times New Roman" panose="02020603050405020304" pitchFamily="18" charset="0"/>
                          <a:cs typeface="Times New Roman" panose="02020603050405020304" pitchFamily="18" charset="0"/>
                        </a:rPr>
                        <a:t> Bordului</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ro-RO" sz="16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Compania Sentez Group este lider în domeniul construcţiei, turismului, industriei şi comerţului. Compania a fost fondată în anul 1988. Împreună cu alte companii din domeniul construcţiei şi proiectării (arhitectură, construcţie, insatlaţii, instalaţii electrice, amenajarea teritoritorială, proiectare, consultanţă, planificare, etc.) au realizat şi semnat numeroase proiecte importante.  Angajaţii profesionali oferă servii de calitate şi contribuie la dezvoltarea Turciei.</a:t>
                      </a:r>
                      <a:endParaRPr lang="ru-RU" sz="16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endParaRPr>
                    </a:p>
                    <a:p>
                      <a:pPr algn="l" fontAlgn="ct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28004656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xmlns="" val="600864012"/>
              </p:ext>
            </p:extLst>
          </p:nvPr>
        </p:nvGraphicFramePr>
        <p:xfrm>
          <a:off x="827584" y="620688"/>
          <a:ext cx="7776864" cy="5551512"/>
        </p:xfrm>
        <a:graphic>
          <a:graphicData uri="http://schemas.openxmlformats.org/drawingml/2006/table">
            <a:tbl>
              <a:tblPr/>
              <a:tblGrid>
                <a:gridCol w="2130724"/>
                <a:gridCol w="1109636"/>
                <a:gridCol w="1113656"/>
                <a:gridCol w="3422848"/>
              </a:tblGrid>
              <a:tr h="1843027">
                <a:tc rowSpan="2">
                  <a:txBody>
                    <a:bodyPr/>
                    <a:lstStyle/>
                    <a:p>
                      <a:pPr algn="ctr" fontAlgn="ctr"/>
                      <a:r>
                        <a:rPr lang="ro-RO" sz="1400" b="1" i="0" u="none" strike="noStrike" dirty="0" smtClean="0">
                          <a:solidFill>
                            <a:srgbClr val="000000"/>
                          </a:solidFill>
                          <a:effectLst/>
                          <a:latin typeface="Times New Roman" panose="02020603050405020304" pitchFamily="18" charset="0"/>
                          <a:cs typeface="Times New Roman" panose="02020603050405020304" pitchFamily="18" charset="0"/>
                        </a:rPr>
                        <a:t>Denumirea</a:t>
                      </a:r>
                      <a:r>
                        <a:rPr lang="en-US" sz="1400" b="1" i="0" u="none" strike="noStrike" dirty="0" smtClean="0">
                          <a:solidFill>
                            <a:srgbClr val="000000"/>
                          </a:solidFill>
                          <a:effectLst/>
                          <a:latin typeface="Times New Roman" panose="02020603050405020304" pitchFamily="18" charset="0"/>
                          <a:cs typeface="Times New Roman" panose="02020603050405020304" pitchFamily="18" charset="0"/>
                        </a:rPr>
                        <a:t> </a:t>
                      </a:r>
                      <a:r>
                        <a:rPr lang="en-US" sz="1400" b="1" i="0" u="none" strike="noStrike" dirty="0" err="1" smtClean="0">
                          <a:solidFill>
                            <a:srgbClr val="000000"/>
                          </a:solidFill>
                          <a:effectLst/>
                          <a:latin typeface="Times New Roman" panose="02020603050405020304" pitchFamily="18" charset="0"/>
                          <a:cs typeface="Times New Roman" panose="02020603050405020304" pitchFamily="18" charset="0"/>
                        </a:rPr>
                        <a:t>companiei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tr-TR" sz="1400" b="1" i="0" u="none" strike="noStrike" dirty="0">
                          <a:solidFill>
                            <a:srgbClr val="000000"/>
                          </a:solidFill>
                          <a:effectLst/>
                          <a:latin typeface="Times New Roman" panose="02020603050405020304" pitchFamily="18" charset="0"/>
                          <a:cs typeface="Times New Roman" panose="02020603050405020304" pitchFamily="18" charset="0"/>
                        </a:rPr>
                        <a:t>            </a:t>
                      </a: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PARTİCİPANT</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rowSpan="2">
                  <a:txBody>
                    <a:bodyPr/>
                    <a:lstStyle/>
                    <a:p>
                      <a:pPr algn="l" fontAlgn="ctr"/>
                      <a:r>
                        <a:rPr lang="tr-TR" sz="1400" b="1" i="0" u="none" strike="noStrike" dirty="0">
                          <a:solidFill>
                            <a:srgbClr val="000000"/>
                          </a:solidFill>
                          <a:effectLst/>
                          <a:latin typeface="Times New Roman" panose="02020603050405020304" pitchFamily="18" charset="0"/>
                          <a:cs typeface="Times New Roman" panose="02020603050405020304" pitchFamily="18" charset="0"/>
                        </a:rPr>
                        <a:t> </a:t>
                      </a: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                      SECTOR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4536">
                <a:tc vMerge="1">
                  <a:txBody>
                    <a:bodyPr/>
                    <a:lstStyle/>
                    <a:p>
                      <a:endParaRPr lang="tr-TR"/>
                    </a:p>
                  </a:txBody>
                  <a:tcPr/>
                </a:tc>
                <a:tc>
                  <a:txBody>
                    <a:bodyPr/>
                    <a:lstStyle/>
                    <a:p>
                      <a:pPr algn="l" fontAlgn="ct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N</a:t>
                      </a:r>
                      <a:r>
                        <a:rPr lang="en-US" sz="1400" b="1" i="0" u="none" strike="noStrike" dirty="0" err="1" smtClean="0">
                          <a:solidFill>
                            <a:srgbClr val="000000"/>
                          </a:solidFill>
                          <a:effectLst/>
                          <a:latin typeface="Times New Roman" panose="02020603050405020304" pitchFamily="18" charset="0"/>
                          <a:cs typeface="Times New Roman" panose="02020603050405020304" pitchFamily="18" charset="0"/>
                        </a:rPr>
                        <a:t>ume</a:t>
                      </a: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a:t>
                      </a:r>
                    </a:p>
                    <a:p>
                      <a:pPr algn="l" fontAlgn="ctr"/>
                      <a:r>
                        <a:rPr lang="en-US" sz="1400" b="1" i="0" u="none" strike="noStrike" dirty="0" err="1" smtClean="0">
                          <a:solidFill>
                            <a:srgbClr val="000000"/>
                          </a:solidFill>
                          <a:effectLst/>
                          <a:latin typeface="Times New Roman" panose="02020603050405020304" pitchFamily="18" charset="0"/>
                          <a:cs typeface="Times New Roman" panose="02020603050405020304" pitchFamily="18" charset="0"/>
                        </a:rPr>
                        <a:t>Prenume</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1" i="0" u="none" strike="noStrike" dirty="0" err="1" smtClean="0">
                          <a:solidFill>
                            <a:srgbClr val="000000"/>
                          </a:solidFill>
                          <a:effectLst/>
                          <a:latin typeface="Times New Roman" panose="02020603050405020304" pitchFamily="18" charset="0"/>
                          <a:cs typeface="Times New Roman" panose="02020603050405020304" pitchFamily="18" charset="0"/>
                        </a:rPr>
                        <a:t>Func</a:t>
                      </a:r>
                      <a:r>
                        <a:rPr lang="ro-RO" sz="1400" b="1" i="0" u="none" strike="noStrike" dirty="0" smtClean="0">
                          <a:solidFill>
                            <a:srgbClr val="000000"/>
                          </a:solidFill>
                          <a:effectLst/>
                          <a:latin typeface="Times New Roman" panose="02020603050405020304" pitchFamily="18" charset="0"/>
                          <a:cs typeface="Times New Roman" panose="02020603050405020304" pitchFamily="18" charset="0"/>
                        </a:rPr>
                        <a:t>ţia</a:t>
                      </a:r>
                      <a:endParaRPr lang="tr-TR" sz="14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l" fontAlgn="ct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r>
              <a:tr h="3133949">
                <a:tc>
                  <a:txBody>
                    <a:bodyPr/>
                    <a:lstStyle/>
                    <a:p>
                      <a:pPr algn="ctr" fontAlgn="ct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ÜSTÜN PLASTİK</a:t>
                      </a:r>
                    </a:p>
                    <a:p>
                      <a:pPr algn="l" fontAlgn="ct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Şaban Gülbahar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o-RO" sz="1400" b="1" i="0" u="none" strike="noStrike" dirty="0" smtClean="0">
                          <a:solidFill>
                            <a:srgbClr val="000000"/>
                          </a:solidFill>
                          <a:effectLst/>
                          <a:latin typeface="Times New Roman" panose="02020603050405020304" pitchFamily="18" charset="0"/>
                          <a:cs typeface="Times New Roman" panose="02020603050405020304" pitchFamily="18" charset="0"/>
                        </a:rPr>
                        <a:t>Preşedintele Bordului</a:t>
                      </a:r>
                      <a:endParaRPr lang="tr-TR" sz="14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ct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ase"/>
                      <a:r>
                        <a:rPr lang="ro-RO" sz="1400" b="1" kern="1200" dirty="0" smtClean="0">
                          <a:solidFill>
                            <a:schemeClr val="tx1"/>
                          </a:solidFill>
                          <a:effectLst/>
                          <a:latin typeface="Times New Roman" panose="02020603050405020304" pitchFamily="18" charset="0"/>
                          <a:ea typeface="+mn-ea"/>
                          <a:cs typeface="Times New Roman" panose="02020603050405020304" pitchFamily="18" charset="0"/>
                        </a:rPr>
                        <a:t>Cine este </a:t>
                      </a:r>
                      <a:r>
                        <a:rPr lang="tr-TR" sz="1400" b="1" kern="1200" dirty="0" smtClean="0">
                          <a:solidFill>
                            <a:schemeClr val="tx1"/>
                          </a:solidFill>
                          <a:effectLst/>
                          <a:latin typeface="Times New Roman" panose="02020603050405020304" pitchFamily="18" charset="0"/>
                          <a:ea typeface="+mn-ea"/>
                          <a:cs typeface="Times New Roman" panose="02020603050405020304" pitchFamily="18" charset="0"/>
                        </a:rPr>
                        <a:t>Plastmore?</a:t>
                      </a:r>
                    </a:p>
                    <a:p>
                      <a:pPr algn="ctr" fontAlgn="base"/>
                      <a:r>
                        <a:rPr lang="tr-TR" sz="1400" b="1" kern="1200" dirty="0" smtClean="0">
                          <a:solidFill>
                            <a:schemeClr val="tx1"/>
                          </a:solidFill>
                          <a:effectLst/>
                          <a:latin typeface="Times New Roman" panose="02020603050405020304" pitchFamily="18" charset="0"/>
                          <a:ea typeface="+mn-ea"/>
                          <a:cs typeface="Times New Roman" panose="02020603050405020304" pitchFamily="18" charset="0"/>
                        </a:rPr>
                        <a:t> </a:t>
                      </a:r>
                    </a:p>
                    <a:p>
                      <a:pPr fontAlgn="base"/>
                      <a:r>
                        <a:rPr lang="tr-TR" sz="14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tr-TR" sz="1400" b="0" kern="1200" dirty="0" smtClean="0">
                          <a:solidFill>
                            <a:schemeClr val="tx1"/>
                          </a:solidFill>
                          <a:effectLst/>
                          <a:latin typeface="Times New Roman" pitchFamily="18" charset="0"/>
                          <a:ea typeface="+mn-ea"/>
                          <a:cs typeface="Times New Roman" pitchFamily="18" charset="0"/>
                        </a:rPr>
                        <a:t>PLASTMORE </a:t>
                      </a:r>
                      <a:r>
                        <a:rPr lang="ro-RO" sz="1400" b="0" kern="1200" dirty="0" smtClean="0">
                          <a:solidFill>
                            <a:schemeClr val="tx1"/>
                          </a:solidFill>
                          <a:effectLst/>
                          <a:latin typeface="Times New Roman" pitchFamily="18" charset="0"/>
                          <a:ea typeface="+mn-ea"/>
                          <a:cs typeface="Times New Roman" pitchFamily="18" charset="0"/>
                        </a:rPr>
                        <a:t>este un brand deţinut</a:t>
                      </a:r>
                      <a:r>
                        <a:rPr lang="ro-RO" sz="1400" b="0" kern="1200" baseline="0" dirty="0" smtClean="0">
                          <a:solidFill>
                            <a:schemeClr val="tx1"/>
                          </a:solidFill>
                          <a:effectLst/>
                          <a:latin typeface="Times New Roman" pitchFamily="18" charset="0"/>
                          <a:ea typeface="+mn-ea"/>
                          <a:cs typeface="Times New Roman" pitchFamily="18" charset="0"/>
                        </a:rPr>
                        <a:t> de </a:t>
                      </a:r>
                      <a:r>
                        <a:rPr lang="tr-TR" sz="1400" b="0" kern="1200" dirty="0" smtClean="0">
                          <a:solidFill>
                            <a:schemeClr val="tx1"/>
                          </a:solidFill>
                          <a:effectLst/>
                          <a:latin typeface="Times New Roman" pitchFamily="18" charset="0"/>
                          <a:ea typeface="+mn-ea"/>
                          <a:cs typeface="Times New Roman" pitchFamily="18" charset="0"/>
                        </a:rPr>
                        <a:t>USTUN PLASTIK.</a:t>
                      </a:r>
                    </a:p>
                    <a:p>
                      <a:pPr fontAlgn="base"/>
                      <a:r>
                        <a:rPr lang="tr-TR" sz="1400" b="0" kern="1200" dirty="0" smtClean="0">
                          <a:solidFill>
                            <a:schemeClr val="tx1"/>
                          </a:solidFill>
                          <a:effectLst/>
                          <a:latin typeface="Times New Roman" pitchFamily="18" charset="0"/>
                          <a:ea typeface="+mn-ea"/>
                          <a:cs typeface="Times New Roman" pitchFamily="18" charset="0"/>
                        </a:rPr>
                        <a:t>USTUN PLASTIK</a:t>
                      </a:r>
                      <a:r>
                        <a:rPr lang="ro-RO" sz="1400" b="0" kern="1200" dirty="0" smtClean="0">
                          <a:solidFill>
                            <a:schemeClr val="tx1"/>
                          </a:solidFill>
                          <a:effectLst/>
                          <a:latin typeface="Times New Roman" pitchFamily="18" charset="0"/>
                          <a:ea typeface="+mn-ea"/>
                          <a:cs typeface="Times New Roman" pitchFamily="18" charset="0"/>
                        </a:rPr>
                        <a:t> este una dintre</a:t>
                      </a:r>
                      <a:r>
                        <a:rPr lang="ro-RO" sz="1400" b="0" kern="1200" baseline="0" dirty="0" smtClean="0">
                          <a:solidFill>
                            <a:schemeClr val="tx1"/>
                          </a:solidFill>
                          <a:effectLst/>
                          <a:latin typeface="Times New Roman" pitchFamily="18" charset="0"/>
                          <a:ea typeface="+mn-ea"/>
                          <a:cs typeface="Times New Roman" pitchFamily="18" charset="0"/>
                        </a:rPr>
                        <a:t> cele mai mari companii exportatoare în Turcia privind ambalarea produselor alimentare</a:t>
                      </a:r>
                      <a:r>
                        <a:rPr lang="tr-TR" sz="1400" b="0" kern="1200" dirty="0" smtClean="0">
                          <a:solidFill>
                            <a:schemeClr val="tx1"/>
                          </a:solidFill>
                          <a:effectLst/>
                          <a:latin typeface="Times New Roman" pitchFamily="18" charset="0"/>
                          <a:ea typeface="+mn-ea"/>
                          <a:cs typeface="Times New Roman" pitchFamily="18" charset="0"/>
                        </a:rPr>
                        <a:t>. </a:t>
                      </a:r>
                      <a:r>
                        <a:rPr lang="vi-VN" sz="1400" b="0" kern="1200" dirty="0" smtClean="0">
                          <a:solidFill>
                            <a:schemeClr val="tx1"/>
                          </a:solidFill>
                          <a:effectLst/>
                          <a:latin typeface="Times New Roman" pitchFamily="18" charset="0"/>
                          <a:ea typeface="+mn-ea"/>
                          <a:cs typeface="Times New Roman" pitchFamily="18" charset="0"/>
                        </a:rPr>
                        <a:t>Ustun Plastik își propune să-și sporească </a:t>
                      </a:r>
                      <a:r>
                        <a:rPr lang="ro-RO" sz="1400" b="0" kern="1200" dirty="0" smtClean="0">
                          <a:solidFill>
                            <a:schemeClr val="tx1"/>
                          </a:solidFill>
                          <a:effectLst/>
                          <a:latin typeface="Times New Roman" pitchFamily="18" charset="0"/>
                          <a:ea typeface="+mn-ea"/>
                          <a:cs typeface="Times New Roman" pitchFamily="18" charset="0"/>
                        </a:rPr>
                        <a:t>prezenţa</a:t>
                      </a:r>
                      <a:r>
                        <a:rPr lang="vi-VN" sz="1400" b="0" kern="1200" dirty="0" smtClean="0">
                          <a:solidFill>
                            <a:schemeClr val="tx1"/>
                          </a:solidFill>
                          <a:effectLst/>
                          <a:latin typeface="Times New Roman" pitchFamily="18" charset="0"/>
                          <a:ea typeface="+mn-ea"/>
                          <a:cs typeface="Times New Roman" pitchFamily="18" charset="0"/>
                        </a:rPr>
                        <a:t> internațională.</a:t>
                      </a:r>
                      <a:r>
                        <a:rPr lang="ro-RO" sz="1400" b="0" kern="1200" dirty="0" smtClean="0">
                          <a:solidFill>
                            <a:schemeClr val="tx1"/>
                          </a:solidFill>
                          <a:effectLst/>
                          <a:latin typeface="Times New Roman" pitchFamily="18" charset="0"/>
                          <a:ea typeface="+mn-ea"/>
                          <a:cs typeface="Times New Roman" pitchFamily="18" charset="0"/>
                        </a:rPr>
                        <a:t> Astfel</a:t>
                      </a:r>
                      <a:r>
                        <a:rPr lang="vi-VN" sz="1400" b="0" kern="1200" dirty="0" smtClean="0">
                          <a:solidFill>
                            <a:schemeClr val="tx1"/>
                          </a:solidFill>
                          <a:effectLst/>
                          <a:latin typeface="Times New Roman" pitchFamily="18" charset="0"/>
                          <a:ea typeface="+mn-ea"/>
                          <a:cs typeface="Times New Roman" pitchFamily="18" charset="0"/>
                        </a:rPr>
                        <a:t>, a</a:t>
                      </a:r>
                      <a:r>
                        <a:rPr lang="ro-RO" sz="1400" b="0" kern="1200" dirty="0" smtClean="0">
                          <a:solidFill>
                            <a:schemeClr val="tx1"/>
                          </a:solidFill>
                          <a:effectLst/>
                          <a:latin typeface="Times New Roman" pitchFamily="18" charset="0"/>
                          <a:ea typeface="+mn-ea"/>
                          <a:cs typeface="Times New Roman" pitchFamily="18" charset="0"/>
                        </a:rPr>
                        <a:t>u</a:t>
                      </a:r>
                      <a:r>
                        <a:rPr lang="vi-VN" sz="1400" b="0" kern="1200" dirty="0" smtClean="0">
                          <a:solidFill>
                            <a:schemeClr val="tx1"/>
                          </a:solidFill>
                          <a:effectLst/>
                          <a:latin typeface="Times New Roman" pitchFamily="18" charset="0"/>
                          <a:ea typeface="+mn-ea"/>
                          <a:cs typeface="Times New Roman" pitchFamily="18" charset="0"/>
                        </a:rPr>
                        <a:t> decis să cr</a:t>
                      </a:r>
                      <a:r>
                        <a:rPr lang="ro-RO" sz="1400" b="0" kern="1200" dirty="0" smtClean="0">
                          <a:solidFill>
                            <a:schemeClr val="tx1"/>
                          </a:solidFill>
                          <a:effectLst/>
                          <a:latin typeface="Times New Roman" pitchFamily="18" charset="0"/>
                          <a:ea typeface="+mn-ea"/>
                          <a:cs typeface="Times New Roman" pitchFamily="18" charset="0"/>
                        </a:rPr>
                        <a:t>eeze</a:t>
                      </a:r>
                      <a:r>
                        <a:rPr lang="vi-VN" sz="1400" b="0" kern="1200" dirty="0" smtClean="0">
                          <a:solidFill>
                            <a:schemeClr val="tx1"/>
                          </a:solidFill>
                          <a:effectLst/>
                          <a:latin typeface="Times New Roman" pitchFamily="18" charset="0"/>
                          <a:ea typeface="+mn-ea"/>
                          <a:cs typeface="Times New Roman" pitchFamily="18" charset="0"/>
                        </a:rPr>
                        <a:t> o marcă care să fie ușor</a:t>
                      </a:r>
                      <a:r>
                        <a:rPr lang="ro-RO" sz="1400" b="0" kern="1200" dirty="0" smtClean="0">
                          <a:solidFill>
                            <a:schemeClr val="tx1"/>
                          </a:solidFill>
                          <a:effectLst/>
                          <a:latin typeface="Times New Roman" pitchFamily="18" charset="0"/>
                          <a:ea typeface="+mn-ea"/>
                          <a:cs typeface="Times New Roman" pitchFamily="18" charset="0"/>
                        </a:rPr>
                        <a:t> de</a:t>
                      </a:r>
                      <a:r>
                        <a:rPr lang="vi-VN" sz="1400" b="0" kern="1200" dirty="0" smtClean="0">
                          <a:solidFill>
                            <a:schemeClr val="tx1"/>
                          </a:solidFill>
                          <a:effectLst/>
                          <a:latin typeface="Times New Roman" pitchFamily="18" charset="0"/>
                          <a:ea typeface="+mn-ea"/>
                          <a:cs typeface="Times New Roman" pitchFamily="18" charset="0"/>
                        </a:rPr>
                        <a:t> pronunțat și recunoscută pe piața internațională</a:t>
                      </a:r>
                      <a:r>
                        <a:rPr lang="ro-RO" sz="1400" b="0" kern="1200" dirty="0" smtClean="0">
                          <a:solidFill>
                            <a:schemeClr val="tx1"/>
                          </a:solidFill>
                          <a:effectLst/>
                          <a:latin typeface="Times New Roman" pitchFamily="18" charset="0"/>
                          <a:ea typeface="+mn-ea"/>
                          <a:cs typeface="Times New Roman" pitchFamily="18" charset="0"/>
                        </a:rPr>
                        <a:t>.</a:t>
                      </a:r>
                      <a:r>
                        <a:rPr lang="tr-TR" sz="1400" b="1" kern="1200" dirty="0" smtClean="0">
                          <a:solidFill>
                            <a:schemeClr val="tx1"/>
                          </a:solidFill>
                          <a:effectLst/>
                          <a:latin typeface="Times New Roman" panose="02020603050405020304" pitchFamily="18" charset="0"/>
                          <a:ea typeface="+mn-ea"/>
                          <a:cs typeface="Times New Roman" panose="02020603050405020304" pitchFamily="18" charset="0"/>
                        </a:rPr>
                        <a:t>.</a:t>
                      </a:r>
                    </a:p>
                    <a:p>
                      <a:r>
                        <a:rPr lang="tr-TR" sz="1400" b="1" kern="1200" dirty="0" smtClean="0">
                          <a:solidFill>
                            <a:schemeClr val="tx1"/>
                          </a:solidFill>
                          <a:effectLst/>
                          <a:latin typeface="Times New Roman" panose="02020603050405020304" pitchFamily="18" charset="0"/>
                          <a:ea typeface="+mn-ea"/>
                          <a:cs typeface="Times New Roman" panose="02020603050405020304" pitchFamily="18" charset="0"/>
                        </a:rPr>
                        <a:t> </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63177082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extLst>
              <p:ext uri="{D42A27DB-BD31-4B8C-83A1-F6EECF244321}">
                <p14:modId xmlns:p14="http://schemas.microsoft.com/office/powerpoint/2010/main" xmlns="" val="2946548022"/>
              </p:ext>
            </p:extLst>
          </p:nvPr>
        </p:nvGraphicFramePr>
        <p:xfrm>
          <a:off x="179512" y="188640"/>
          <a:ext cx="8856984" cy="6638089"/>
        </p:xfrm>
        <a:graphic>
          <a:graphicData uri="http://schemas.openxmlformats.org/drawingml/2006/table">
            <a:tbl>
              <a:tblPr/>
              <a:tblGrid>
                <a:gridCol w="1842692"/>
                <a:gridCol w="1109636"/>
                <a:gridCol w="1080120"/>
                <a:gridCol w="4824536"/>
              </a:tblGrid>
              <a:tr h="1008112">
                <a:tc rowSpan="2">
                  <a:txBody>
                    <a:bodyPr/>
                    <a:lstStyle/>
                    <a:p>
                      <a:pPr algn="ctr" fontAlgn="ctr"/>
                      <a:r>
                        <a:rPr lang="ro-RO" sz="1600" b="1" i="0" u="none" strike="noStrike" dirty="0" smtClean="0">
                          <a:solidFill>
                            <a:srgbClr val="000000"/>
                          </a:solidFill>
                          <a:effectLst/>
                          <a:latin typeface="Times New Roman" panose="02020603050405020304" pitchFamily="18" charset="0"/>
                          <a:cs typeface="Times New Roman" panose="02020603050405020304" pitchFamily="18" charset="0"/>
                        </a:rPr>
                        <a:t>Denumirea</a:t>
                      </a:r>
                      <a:r>
                        <a:rPr lang="en-US" sz="1600" b="1" i="0" u="none" strike="noStrike" dirty="0" smtClean="0">
                          <a:solidFill>
                            <a:srgbClr val="000000"/>
                          </a:solidFill>
                          <a:effectLst/>
                          <a:latin typeface="Times New Roman" panose="02020603050405020304" pitchFamily="18" charset="0"/>
                          <a:cs typeface="Times New Roman" panose="02020603050405020304" pitchFamily="18" charset="0"/>
                        </a:rPr>
                        <a:t> </a:t>
                      </a:r>
                      <a:r>
                        <a:rPr lang="en-US" sz="1600" b="1" i="0" u="none" strike="noStrike" dirty="0" err="1" smtClean="0">
                          <a:solidFill>
                            <a:srgbClr val="000000"/>
                          </a:solidFill>
                          <a:effectLst/>
                          <a:latin typeface="Times New Roman" panose="02020603050405020304" pitchFamily="18" charset="0"/>
                          <a:cs typeface="Times New Roman" panose="02020603050405020304" pitchFamily="18" charset="0"/>
                        </a:rPr>
                        <a:t>companiei</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tr-TR" sz="1600" b="1" i="0" u="none" strike="noStrike" dirty="0">
                          <a:solidFill>
                            <a:srgbClr val="000000"/>
                          </a:solidFill>
                          <a:effectLst/>
                          <a:latin typeface="Times New Roman" panose="02020603050405020304" pitchFamily="18" charset="0"/>
                          <a:cs typeface="Times New Roman" panose="02020603050405020304" pitchFamily="18" charset="0"/>
                        </a:rPr>
                        <a:t>            </a:t>
                      </a:r>
                      <a:r>
                        <a:rPr lang="tr-TR" sz="1600" b="1" i="0" u="none" strike="noStrike" dirty="0" smtClean="0">
                          <a:solidFill>
                            <a:srgbClr val="000000"/>
                          </a:solidFill>
                          <a:effectLst/>
                          <a:latin typeface="Times New Roman" panose="02020603050405020304" pitchFamily="18" charset="0"/>
                          <a:cs typeface="Times New Roman" panose="02020603050405020304" pitchFamily="18" charset="0"/>
                        </a:rPr>
                        <a:t>PARTİCİPANT</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rowSpan="2">
                  <a:txBody>
                    <a:bodyPr/>
                    <a:lstStyle/>
                    <a:p>
                      <a:pPr algn="l" fontAlgn="ctr"/>
                      <a:r>
                        <a:rPr lang="tr-TR" sz="1600" b="1" i="0" u="none" strike="noStrike" dirty="0">
                          <a:solidFill>
                            <a:srgbClr val="000000"/>
                          </a:solidFill>
                          <a:effectLst/>
                          <a:latin typeface="Times New Roman" panose="02020603050405020304" pitchFamily="18" charset="0"/>
                          <a:cs typeface="Times New Roman" panose="02020603050405020304" pitchFamily="18" charset="0"/>
                        </a:rPr>
                        <a:t> </a:t>
                      </a:r>
                      <a:r>
                        <a:rPr lang="tr-TR" sz="1600" b="1" i="0" u="none" strike="noStrike" dirty="0" smtClean="0">
                          <a:solidFill>
                            <a:srgbClr val="000000"/>
                          </a:solidFill>
                          <a:effectLst/>
                          <a:latin typeface="Times New Roman" panose="02020603050405020304" pitchFamily="18" charset="0"/>
                          <a:cs typeface="Times New Roman" panose="02020603050405020304" pitchFamily="18" charset="0"/>
                        </a:rPr>
                        <a:t>                      SECTOR</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4056">
                <a:tc vMerge="1">
                  <a:txBody>
                    <a:bodyPr/>
                    <a:lstStyle/>
                    <a:p>
                      <a:endParaRPr lang="tr-TR"/>
                    </a:p>
                  </a:txBody>
                  <a:tcPr/>
                </a:tc>
                <a:tc>
                  <a:txBody>
                    <a:bodyPr/>
                    <a:lstStyle/>
                    <a:p>
                      <a:pPr algn="l" fontAlgn="ctr"/>
                      <a:r>
                        <a:rPr lang="tr-TR" sz="1600" b="1" i="0" u="none" strike="noStrike" dirty="0" smtClean="0">
                          <a:solidFill>
                            <a:srgbClr val="000000"/>
                          </a:solidFill>
                          <a:effectLst/>
                          <a:latin typeface="Times New Roman" panose="02020603050405020304" pitchFamily="18" charset="0"/>
                          <a:cs typeface="Times New Roman" panose="02020603050405020304" pitchFamily="18" charset="0"/>
                        </a:rPr>
                        <a:t>N</a:t>
                      </a:r>
                      <a:r>
                        <a:rPr lang="en-US" sz="1600" b="1" i="0" u="none" strike="noStrike" dirty="0" err="1" smtClean="0">
                          <a:solidFill>
                            <a:srgbClr val="000000"/>
                          </a:solidFill>
                          <a:effectLst/>
                          <a:latin typeface="Times New Roman" panose="02020603050405020304" pitchFamily="18" charset="0"/>
                          <a:cs typeface="Times New Roman" panose="02020603050405020304" pitchFamily="18" charset="0"/>
                        </a:rPr>
                        <a:t>ume</a:t>
                      </a:r>
                      <a:r>
                        <a:rPr lang="tr-TR" sz="1600" b="1" i="0" u="none" strike="noStrike" dirty="0" smtClean="0">
                          <a:solidFill>
                            <a:srgbClr val="000000"/>
                          </a:solidFill>
                          <a:effectLst/>
                          <a:latin typeface="Times New Roman" panose="02020603050405020304" pitchFamily="18" charset="0"/>
                          <a:cs typeface="Times New Roman" panose="02020603050405020304" pitchFamily="18" charset="0"/>
                        </a:rPr>
                        <a:t>/</a:t>
                      </a:r>
                    </a:p>
                    <a:p>
                      <a:pPr algn="l" fontAlgn="ctr"/>
                      <a:r>
                        <a:rPr lang="en-US" sz="1600" b="1" i="0" u="none" strike="noStrike" dirty="0" err="1" smtClean="0">
                          <a:solidFill>
                            <a:srgbClr val="000000"/>
                          </a:solidFill>
                          <a:effectLst/>
                          <a:latin typeface="Times New Roman" panose="02020603050405020304" pitchFamily="18" charset="0"/>
                          <a:cs typeface="Times New Roman" panose="02020603050405020304" pitchFamily="18" charset="0"/>
                        </a:rPr>
                        <a:t>Prenume</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dirty="0" err="1" smtClean="0">
                          <a:solidFill>
                            <a:srgbClr val="000000"/>
                          </a:solidFill>
                          <a:effectLst/>
                          <a:latin typeface="Times New Roman" panose="02020603050405020304" pitchFamily="18" charset="0"/>
                          <a:cs typeface="Times New Roman" panose="02020603050405020304" pitchFamily="18" charset="0"/>
                        </a:rPr>
                        <a:t>Func</a:t>
                      </a:r>
                      <a:r>
                        <a:rPr lang="ro-RO" sz="1600" b="1" i="0" u="none" strike="noStrike" dirty="0" smtClean="0">
                          <a:solidFill>
                            <a:srgbClr val="000000"/>
                          </a:solidFill>
                          <a:effectLst/>
                          <a:latin typeface="Times New Roman" panose="02020603050405020304" pitchFamily="18" charset="0"/>
                          <a:cs typeface="Times New Roman" panose="02020603050405020304" pitchFamily="18" charset="0"/>
                        </a:rPr>
                        <a:t>ţia</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r>
              <a:tr h="3377823">
                <a:tc>
                  <a:txBody>
                    <a:bodyPr/>
                    <a:lstStyle/>
                    <a:p>
                      <a:pPr algn="ctr" fontAlgn="ctr"/>
                      <a:r>
                        <a:rPr lang="tr-TR" sz="1600" b="1" i="0" u="none" strike="noStrike" dirty="0" smtClean="0">
                          <a:solidFill>
                            <a:srgbClr val="000000"/>
                          </a:solidFill>
                          <a:effectLst/>
                          <a:latin typeface="Times New Roman" panose="02020603050405020304" pitchFamily="18" charset="0"/>
                          <a:cs typeface="Times New Roman" panose="02020603050405020304" pitchFamily="18" charset="0"/>
                        </a:rPr>
                        <a:t>POLARIS</a:t>
                      </a:r>
                      <a:r>
                        <a:rPr lang="tr-TR" sz="1600" b="1" i="0" u="none" strike="noStrike" baseline="0" dirty="0" smtClean="0">
                          <a:solidFill>
                            <a:srgbClr val="000000"/>
                          </a:solidFill>
                          <a:effectLst/>
                          <a:latin typeface="Times New Roman" panose="02020603050405020304" pitchFamily="18" charset="0"/>
                          <a:cs typeface="Times New Roman" panose="02020603050405020304" pitchFamily="18" charset="0"/>
                        </a:rPr>
                        <a:t> PARKS</a:t>
                      </a:r>
                    </a:p>
                    <a:p>
                      <a:pPr algn="ctr" fontAlgn="ctr"/>
                      <a:r>
                        <a:rPr lang="tr-TR" sz="1600" b="1" i="0" u="none" strike="noStrike"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vi-VN" sz="1600" b="1" i="0" u="none" strike="noStrike" kern="1200" dirty="0" smtClean="0">
                          <a:solidFill>
                            <a:schemeClr val="tx1"/>
                          </a:solidFill>
                          <a:effectLst/>
                          <a:latin typeface="Times New Roman" panose="02020603050405020304" pitchFamily="18" charset="0"/>
                          <a:ea typeface="+mn-ea"/>
                          <a:cs typeface="Times New Roman" panose="02020603050405020304" pitchFamily="18" charset="0"/>
                        </a:rPr>
                        <a:t>Dezvoltarea imobiliară</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smtClean="0">
                          <a:solidFill>
                            <a:srgbClr val="000000"/>
                          </a:solidFill>
                          <a:effectLst/>
                          <a:latin typeface="Times New Roman" panose="02020603050405020304" pitchFamily="18" charset="0"/>
                          <a:cs typeface="Times New Roman" panose="02020603050405020304" pitchFamily="18" charset="0"/>
                        </a:rPr>
                        <a:t>OSMAN</a:t>
                      </a:r>
                      <a:r>
                        <a:rPr lang="tr-TR" sz="1600" b="1" i="0" u="none" strike="noStrike" baseline="0" dirty="0" smtClean="0">
                          <a:solidFill>
                            <a:srgbClr val="000000"/>
                          </a:solidFill>
                          <a:effectLst/>
                          <a:latin typeface="Times New Roman" panose="02020603050405020304" pitchFamily="18" charset="0"/>
                          <a:cs typeface="Times New Roman" panose="02020603050405020304" pitchFamily="18" charset="0"/>
                        </a:rPr>
                        <a:t> EVREN ARIKAN</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o-RO" sz="1600" b="1" i="0" u="none" strike="noStrike" dirty="0" smtClean="0">
                          <a:solidFill>
                            <a:srgbClr val="000000"/>
                          </a:solidFill>
                          <a:effectLst/>
                          <a:latin typeface="Times New Roman" panose="02020603050405020304" pitchFamily="18" charset="0"/>
                          <a:cs typeface="Times New Roman" panose="02020603050405020304" pitchFamily="18" charset="0"/>
                        </a:rPr>
                        <a:t>Manager</a:t>
                      </a:r>
                      <a:r>
                        <a:rPr lang="ro-RO" sz="1600" b="1" i="0" u="none" strike="noStrike" baseline="0" dirty="0" smtClean="0">
                          <a:solidFill>
                            <a:srgbClr val="000000"/>
                          </a:solidFill>
                          <a:effectLst/>
                          <a:latin typeface="Times New Roman" panose="02020603050405020304" pitchFamily="18" charset="0"/>
                          <a:cs typeface="Times New Roman" panose="02020603050405020304" pitchFamily="18" charset="0"/>
                        </a:rPr>
                        <a:t> General</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Polaris Parks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este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o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companie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lider</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în</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domeniul</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organizării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parcurilor</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industrial din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ţările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în</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curs de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dezvoltare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Dispune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de o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echipă</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cu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experienţă</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în</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proiectare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atragerea</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investiţiilor</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străine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directe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Companii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realizat</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proiecte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în</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diferite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regiuni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geografice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a:t>
                      </a:r>
                      <a:endParaRPr lang="ru-RU" sz="14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Polaris Parks a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investit</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în</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dezvoltarea</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două</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parcuri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industrial</a:t>
                      </a:r>
                      <a:r>
                        <a:rPr lang="ro-RO" sz="1400" kern="1200" dirty="0" smtClean="0">
                          <a:solidFill>
                            <a:schemeClr val="tx1"/>
                          </a:solidFill>
                          <a:effectLst/>
                          <a:latin typeface="Times New Roman" panose="02020603050405020304" pitchFamily="18" charset="0"/>
                          <a:ea typeface="+mn-ea"/>
                          <a:cs typeface="Times New Roman" panose="02020603050405020304" pitchFamily="18" charset="0"/>
                        </a:rPr>
                        <a:t>, cu o dimensiune de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3.1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milioane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metrii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pătraţi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în</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Egipt</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pentru</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o-RO" sz="1400" kern="1200" dirty="0" smtClean="0">
                          <a:solidFill>
                            <a:schemeClr val="tx1"/>
                          </a:solidFill>
                          <a:effectLst/>
                          <a:latin typeface="Times New Roman" panose="02020603050405020304" pitchFamily="18" charset="0"/>
                          <a:ea typeface="+mn-ea"/>
                          <a:cs typeface="Times New Roman" panose="02020603050405020304" pitchFamily="18" charset="0"/>
                        </a:rPr>
                        <a:t>un</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conduct de 7.4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milioane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metrii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pătraţi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Companiile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locale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și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multinaționale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renumite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printre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care Henkel, P &amp; G, Schlumberger, General Motors, Coca Cola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și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Hayat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Kimya</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au ales Polaris Parks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ca</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sediul</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pentru</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fabricile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lor</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Astăzi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cele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două</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parcuri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industriale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au o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investiție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totală</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peste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1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miliard</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dolari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și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facilitează</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angajarea</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 35.000 de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persoane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a:t>
                      </a:r>
                      <a:endParaRPr lang="ru-RU" sz="14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În</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plus, Polaris Parks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operează</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în</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domeniul</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gestionării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instalațiilor</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industriale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și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este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primul</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distribuitor</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privat</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electricitate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licențiat</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în</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Egipt</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cu o capacitate de 375 MVA.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În</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conformitate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cu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strategia</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sa</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de a se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concentra</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asupra</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întreprinderilor</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mici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și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mijlocii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firma a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creat</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marca</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Bosla</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care are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ca</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scop</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crearea</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parcurilor</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industriale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dimensiuni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mici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care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oferă</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servicii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și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facilități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vânzare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sau</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închiriere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a:t>
                      </a:r>
                      <a:endParaRPr lang="ru-RU" sz="14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Realizări</a:t>
                      </a:r>
                      <a:r>
                        <a:rPr lang="ro-RO" sz="1400" kern="1200" dirty="0" smtClean="0">
                          <a:solidFill>
                            <a:schemeClr val="tx1"/>
                          </a:solidFill>
                          <a:effectLst/>
                          <a:latin typeface="Times New Roman" panose="02020603050405020304" pitchFamily="18" charset="0"/>
                          <a:ea typeface="+mn-ea"/>
                          <a:cs typeface="Times New Roman" panose="02020603050405020304" pitchFamily="18" charset="0"/>
                        </a:rPr>
                        <a:t>le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parcului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sunt</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recunoascute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la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nivel</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internațional</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în</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ultimii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ani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Polaris Park se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află</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printre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"Top 50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parcuri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industriale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în</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Financial Times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și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o-RO" sz="1400" kern="1200" dirty="0" smtClean="0">
                          <a:solidFill>
                            <a:schemeClr val="tx1"/>
                          </a:solidFill>
                          <a:effectLst/>
                          <a:latin typeface="Times New Roman" panose="02020603050405020304" pitchFamily="18" charset="0"/>
                          <a:ea typeface="+mn-ea"/>
                          <a:cs typeface="Times New Roman" panose="02020603050405020304" pitchFamily="18" charset="0"/>
                        </a:rPr>
                        <a:t>a obţinut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premiile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pentru</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Cel</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mai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bun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dezvoltator</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industrial"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și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Cel</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mai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bun Warehouse Developer"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acordate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către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Euromoney</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Magazine.</a:t>
                      </a:r>
                      <a:endParaRPr lang="ru-RU" sz="1400" kern="1200" dirty="0">
                        <a:solidFill>
                          <a:schemeClr val="tx1"/>
                        </a:solidFill>
                        <a:effectLst/>
                        <a:latin typeface="Times New Roman" panose="02020603050405020304" pitchFamily="18" charset="0"/>
                        <a:ea typeface="+mn-ea"/>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extLst>
              <p:ext uri="{D42A27DB-BD31-4B8C-83A1-F6EECF244321}">
                <p14:modId xmlns:p14="http://schemas.microsoft.com/office/powerpoint/2010/main" xmlns="" val="2077551254"/>
              </p:ext>
            </p:extLst>
          </p:nvPr>
        </p:nvGraphicFramePr>
        <p:xfrm>
          <a:off x="611560" y="260648"/>
          <a:ext cx="7920879" cy="5965350"/>
        </p:xfrm>
        <a:graphic>
          <a:graphicData uri="http://schemas.openxmlformats.org/drawingml/2006/table">
            <a:tbl>
              <a:tblPr/>
              <a:tblGrid>
                <a:gridCol w="1696193"/>
                <a:gridCol w="1021417"/>
                <a:gridCol w="1098814"/>
                <a:gridCol w="4104455"/>
              </a:tblGrid>
              <a:tr h="592140">
                <a:tc rowSpan="2">
                  <a:txBody>
                    <a:bodyPr/>
                    <a:lstStyle/>
                    <a:p>
                      <a:pPr algn="ctr" fontAlgn="ctr"/>
                      <a:r>
                        <a:rPr lang="ro-RO" sz="1600" b="1" i="0" u="none" strike="noStrike" dirty="0" smtClean="0">
                          <a:solidFill>
                            <a:srgbClr val="000000"/>
                          </a:solidFill>
                          <a:effectLst/>
                          <a:latin typeface="Times New Roman" panose="02020603050405020304" pitchFamily="18" charset="0"/>
                          <a:cs typeface="Times New Roman" panose="02020603050405020304" pitchFamily="18" charset="0"/>
                        </a:rPr>
                        <a:t>Denumirea</a:t>
                      </a:r>
                      <a:r>
                        <a:rPr lang="en-US" sz="1600" b="1" i="0" u="none" strike="noStrike" dirty="0" smtClean="0">
                          <a:solidFill>
                            <a:srgbClr val="000000"/>
                          </a:solidFill>
                          <a:effectLst/>
                          <a:latin typeface="Times New Roman" panose="02020603050405020304" pitchFamily="18" charset="0"/>
                          <a:cs typeface="Times New Roman" panose="02020603050405020304" pitchFamily="18" charset="0"/>
                        </a:rPr>
                        <a:t> </a:t>
                      </a:r>
                      <a:r>
                        <a:rPr lang="en-US" sz="1600" b="1" i="0" u="none" strike="noStrike" dirty="0" err="1" smtClean="0">
                          <a:solidFill>
                            <a:srgbClr val="000000"/>
                          </a:solidFill>
                          <a:effectLst/>
                          <a:latin typeface="Times New Roman" panose="02020603050405020304" pitchFamily="18" charset="0"/>
                          <a:cs typeface="Times New Roman" panose="02020603050405020304" pitchFamily="18" charset="0"/>
                        </a:rPr>
                        <a:t>companiei</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1600" b="1" i="0" u="none" strike="noStrike" dirty="0">
                          <a:solidFill>
                            <a:srgbClr val="000000"/>
                          </a:solidFill>
                          <a:effectLst/>
                          <a:latin typeface="Times New Roman" panose="02020603050405020304" pitchFamily="18" charset="0"/>
                          <a:cs typeface="Times New Roman" panose="02020603050405020304" pitchFamily="18" charset="0"/>
                        </a:rPr>
                        <a:t>            </a:t>
                      </a:r>
                      <a:r>
                        <a:rPr lang="tr-TR" sz="1600" b="1" i="0" u="none" strike="noStrike" dirty="0" smtClean="0">
                          <a:solidFill>
                            <a:srgbClr val="000000"/>
                          </a:solidFill>
                          <a:effectLst/>
                          <a:latin typeface="Times New Roman" panose="02020603050405020304" pitchFamily="18" charset="0"/>
                          <a:cs typeface="Times New Roman" panose="02020603050405020304" pitchFamily="18" charset="0"/>
                        </a:rPr>
                        <a:t>PARTİCİPANT</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rowSpan="2">
                  <a:txBody>
                    <a:bodyPr/>
                    <a:lstStyle/>
                    <a:p>
                      <a:pPr algn="l" fontAlgn="ctr"/>
                      <a:r>
                        <a:rPr lang="tr-TR" sz="1600" b="1" i="0" u="none" strike="noStrike" dirty="0">
                          <a:solidFill>
                            <a:srgbClr val="000000"/>
                          </a:solidFill>
                          <a:effectLst/>
                          <a:latin typeface="Times New Roman" panose="02020603050405020304" pitchFamily="18" charset="0"/>
                          <a:cs typeface="Times New Roman" panose="02020603050405020304" pitchFamily="18" charset="0"/>
                        </a:rPr>
                        <a:t> </a:t>
                      </a:r>
                      <a:r>
                        <a:rPr lang="tr-TR" sz="1600" b="1" i="0" u="none" strike="noStrike" dirty="0" smtClean="0">
                          <a:solidFill>
                            <a:srgbClr val="000000"/>
                          </a:solidFill>
                          <a:effectLst/>
                          <a:latin typeface="Times New Roman" panose="02020603050405020304" pitchFamily="18" charset="0"/>
                          <a:cs typeface="Times New Roman" panose="02020603050405020304" pitchFamily="18" charset="0"/>
                        </a:rPr>
                        <a:t>                                 SECTOR</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8203">
                <a:tc vMerge="1">
                  <a:txBody>
                    <a:bodyPr/>
                    <a:lstStyle/>
                    <a:p>
                      <a:endParaRPr lang="tr-TR"/>
                    </a:p>
                  </a:txBody>
                  <a:tcPr/>
                </a:tc>
                <a:tc>
                  <a:txBody>
                    <a:bodyPr/>
                    <a:lstStyle/>
                    <a:p>
                      <a:pPr algn="l" fontAlgn="ct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N</a:t>
                      </a:r>
                      <a:r>
                        <a:rPr lang="en-US" sz="1400" b="1" i="0" u="none" strike="noStrike" dirty="0" err="1" smtClean="0">
                          <a:solidFill>
                            <a:srgbClr val="000000"/>
                          </a:solidFill>
                          <a:effectLst/>
                          <a:latin typeface="Times New Roman" panose="02020603050405020304" pitchFamily="18" charset="0"/>
                          <a:cs typeface="Times New Roman" panose="02020603050405020304" pitchFamily="18" charset="0"/>
                        </a:rPr>
                        <a:t>ume</a:t>
                      </a: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a:t>
                      </a:r>
                    </a:p>
                    <a:p>
                      <a:pPr algn="l" fontAlgn="ctr"/>
                      <a:r>
                        <a:rPr lang="en-US" sz="1400" b="1" i="0" u="none" strike="noStrike" dirty="0" err="1" smtClean="0">
                          <a:solidFill>
                            <a:srgbClr val="000000"/>
                          </a:solidFill>
                          <a:effectLst/>
                          <a:latin typeface="Times New Roman" panose="02020603050405020304" pitchFamily="18" charset="0"/>
                          <a:cs typeface="Times New Roman" panose="02020603050405020304" pitchFamily="18" charset="0"/>
                        </a:rPr>
                        <a:t>Prenume</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err="1" smtClean="0">
                          <a:solidFill>
                            <a:srgbClr val="000000"/>
                          </a:solidFill>
                          <a:effectLst/>
                          <a:latin typeface="Times New Roman" panose="02020603050405020304" pitchFamily="18" charset="0"/>
                          <a:cs typeface="Times New Roman" panose="02020603050405020304" pitchFamily="18" charset="0"/>
                        </a:rPr>
                        <a:t>Func</a:t>
                      </a:r>
                      <a:r>
                        <a:rPr lang="ro-RO" sz="1400" b="1" i="0" u="none" strike="noStrike" dirty="0" smtClean="0">
                          <a:solidFill>
                            <a:srgbClr val="000000"/>
                          </a:solidFill>
                          <a:effectLst/>
                          <a:latin typeface="Times New Roman" panose="02020603050405020304" pitchFamily="18" charset="0"/>
                          <a:cs typeface="Times New Roman" panose="02020603050405020304" pitchFamily="18" charset="0"/>
                        </a:rPr>
                        <a:t>ţia</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r>
              <a:tr h="49412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İYİOKUR METAL SAN TİC.LTD.ŞTİ</a:t>
                      </a:r>
                    </a:p>
                  </a:txBody>
                  <a:tcPr marL="5281" marR="5281" marT="52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AZİZ İYİOKUR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o-RO" sz="1400" b="1" i="0" u="none" strike="noStrike" dirty="0" smtClean="0">
                          <a:solidFill>
                            <a:srgbClr val="000000"/>
                          </a:solidFill>
                          <a:effectLst/>
                          <a:latin typeface="Times New Roman" panose="02020603050405020304" pitchFamily="18" charset="0"/>
                          <a:cs typeface="Times New Roman" panose="02020603050405020304" pitchFamily="18" charset="0"/>
                        </a:rPr>
                        <a:t>Manager General</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tr-TR" sz="14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a:endParaRPr lang="tr-TR" sz="14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a:endParaRPr lang="tr-TR" sz="1400" b="1" i="0" u="none" strike="noStrike" dirty="0" smtClean="0">
                        <a:solidFill>
                          <a:srgbClr val="000000"/>
                        </a:solidFill>
                        <a:effectLst/>
                        <a:latin typeface="Times New Roman" panose="02020603050405020304" pitchFamily="18" charset="0"/>
                        <a:cs typeface="Times New Roman" panose="02020603050405020304" pitchFamily="18" charset="0"/>
                      </a:endParaRPr>
                    </a:p>
                    <a:p>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Compania</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produce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oțel</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inoxidabil</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o-RO" sz="1800" kern="1200" dirty="0" smtClean="0">
                          <a:solidFill>
                            <a:schemeClr val="tx1"/>
                          </a:solidFill>
                          <a:effectLst/>
                          <a:latin typeface="Times New Roman" panose="02020603050405020304" pitchFamily="18" charset="0"/>
                          <a:ea typeface="+mn-ea"/>
                          <a:cs typeface="Times New Roman" panose="02020603050405020304" pitchFamily="18" charset="0"/>
                        </a:rPr>
                        <a:t>țeavă de alamă și profil de alamă</a:t>
                      </a:r>
                      <a:r>
                        <a:rPr lang="ru-RU" sz="1800" kern="1200" dirty="0" smtClean="0">
                          <a:solidFill>
                            <a:schemeClr val="tx1"/>
                          </a:solidFill>
                          <a:effectLst/>
                          <a:latin typeface="Times New Roman" panose="02020603050405020304" pitchFamily="18" charset="0"/>
                          <a:ea typeface="+mn-ea"/>
                          <a:cs typeface="Times New Roman" panose="02020603050405020304" pitchFamily="18" charset="0"/>
                        </a:rPr>
                        <a:t>.</a:t>
                      </a:r>
                      <a:r>
                        <a:rPr lang="ro-RO"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tr-TR" sz="1800" b="1" kern="1200" dirty="0" smtClean="0">
                          <a:solidFill>
                            <a:schemeClr val="tx1"/>
                          </a:solidFill>
                          <a:effectLst/>
                          <a:latin typeface="Times New Roman" panose="02020603050405020304" pitchFamily="18" charset="0"/>
                          <a:ea typeface="+mn-ea"/>
                          <a:cs typeface="Times New Roman" panose="02020603050405020304" pitchFamily="18" charset="0"/>
                        </a:rPr>
                        <a:t>İYİOKUR METAL SAN TİC.LTD.ŞTİ</a:t>
                      </a:r>
                      <a:r>
                        <a:rPr lang="ro-RO"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este</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pe</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cale</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să</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devină</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compania</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pionieră</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în</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Turcia</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a:t>
                      </a:r>
                      <a:endParaRPr lang="ru-RU" sz="18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Politica</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companie</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privind</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calitatea</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este</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Satisfacția</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necondiționată</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clienților</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a:t>
                      </a:r>
                      <a:endParaRPr lang="ru-RU" sz="18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Deoarece</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ofer</a:t>
                      </a:r>
                      <a:r>
                        <a:rPr lang="ro-RO" sz="1800" kern="1200" dirty="0" smtClean="0">
                          <a:solidFill>
                            <a:schemeClr val="tx1"/>
                          </a:solidFill>
                          <a:effectLst/>
                          <a:latin typeface="Times New Roman" panose="02020603050405020304" pitchFamily="18" charset="0"/>
                          <a:ea typeface="+mn-ea"/>
                          <a:cs typeface="Times New Roman" panose="02020603050405020304" pitchFamily="18" charset="0"/>
                        </a:rPr>
                        <a:t>ă</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produse</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calitate</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produsele</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o-RO" sz="1800" kern="1200" dirty="0" smtClean="0">
                          <a:solidFill>
                            <a:schemeClr val="tx1"/>
                          </a:solidFill>
                          <a:effectLst/>
                          <a:latin typeface="Times New Roman" panose="02020603050405020304" pitchFamily="18" charset="0"/>
                          <a:ea typeface="+mn-ea"/>
                          <a:cs typeface="Times New Roman" panose="02020603050405020304" pitchFamily="18" charset="0"/>
                        </a:rPr>
                        <a:t>companiei</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sunt</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asemenea</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întâlnite</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pe</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piața</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internă</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a:t>
                      </a:r>
                      <a:endParaRPr lang="ru-RU" sz="18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en-US" sz="1800" i="1" kern="1200" dirty="0" err="1" smtClean="0">
                          <a:solidFill>
                            <a:schemeClr val="tx1"/>
                          </a:solidFill>
                          <a:effectLst/>
                          <a:latin typeface="Times New Roman" panose="02020603050405020304" pitchFamily="18" charset="0"/>
                          <a:ea typeface="+mn-ea"/>
                          <a:cs typeface="Times New Roman" panose="02020603050405020304" pitchFamily="18" charset="0"/>
                        </a:rPr>
                        <a:t>Obiectivul</a:t>
                      </a:r>
                      <a:r>
                        <a:rPr lang="en-US" sz="1800" i="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o-RO" sz="1800" i="1" kern="1200" dirty="0" smtClean="0">
                          <a:solidFill>
                            <a:schemeClr val="tx1"/>
                          </a:solidFill>
                          <a:effectLst/>
                          <a:latin typeface="Times New Roman" panose="02020603050405020304" pitchFamily="18" charset="0"/>
                          <a:ea typeface="+mn-ea"/>
                          <a:cs typeface="Times New Roman" panose="02020603050405020304" pitchFamily="18" charset="0"/>
                        </a:rPr>
                        <a:t>companiei</a:t>
                      </a:r>
                      <a:r>
                        <a:rPr lang="en-US" sz="1800" i="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o-RO" sz="1800" kern="1200" dirty="0" smtClean="0">
                          <a:solidFill>
                            <a:schemeClr val="tx1"/>
                          </a:solidFill>
                          <a:effectLst/>
                          <a:latin typeface="Times New Roman" panose="02020603050405020304" pitchFamily="18" charset="0"/>
                          <a:ea typeface="+mn-ea"/>
                          <a:cs typeface="Times New Roman" panose="02020603050405020304" pitchFamily="18" charset="0"/>
                        </a:rPr>
                        <a:t>prezenţa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pe</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piaţa</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internă</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cât</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şi</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externă</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a:t>
                      </a:r>
                      <a:endParaRPr lang="tr-TR" sz="14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a:endParaRPr lang="tr-TR" sz="14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extLst>
              <p:ext uri="{D42A27DB-BD31-4B8C-83A1-F6EECF244321}">
                <p14:modId xmlns:p14="http://schemas.microsoft.com/office/powerpoint/2010/main" xmlns="" val="2581849952"/>
              </p:ext>
            </p:extLst>
          </p:nvPr>
        </p:nvGraphicFramePr>
        <p:xfrm>
          <a:off x="381000" y="152400"/>
          <a:ext cx="8280919" cy="6582848"/>
        </p:xfrm>
        <a:graphic>
          <a:graphicData uri="http://schemas.openxmlformats.org/drawingml/2006/table">
            <a:tbl>
              <a:tblPr/>
              <a:tblGrid>
                <a:gridCol w="1999147"/>
                <a:gridCol w="1360094"/>
                <a:gridCol w="1015584"/>
                <a:gridCol w="3906094"/>
              </a:tblGrid>
              <a:tr h="588177">
                <a:tc rowSpan="2">
                  <a:txBody>
                    <a:bodyPr/>
                    <a:lstStyle/>
                    <a:p>
                      <a:pPr algn="ctr" fontAlgn="ctr"/>
                      <a:r>
                        <a:rPr lang="ro-RO" sz="1400" b="1" i="0" u="none" strike="noStrike" dirty="0" smtClean="0">
                          <a:solidFill>
                            <a:srgbClr val="000000"/>
                          </a:solidFill>
                          <a:effectLst/>
                          <a:latin typeface="Times New Roman" panose="02020603050405020304" pitchFamily="18" charset="0"/>
                          <a:cs typeface="Times New Roman" panose="02020603050405020304" pitchFamily="18" charset="0"/>
                        </a:rPr>
                        <a:t>Denumirea</a:t>
                      </a:r>
                      <a:r>
                        <a:rPr lang="en-US" sz="1400" b="1" i="0" u="none" strike="noStrike" dirty="0" smtClean="0">
                          <a:solidFill>
                            <a:srgbClr val="000000"/>
                          </a:solidFill>
                          <a:effectLst/>
                          <a:latin typeface="Times New Roman" panose="02020603050405020304" pitchFamily="18" charset="0"/>
                          <a:cs typeface="Times New Roman" panose="02020603050405020304" pitchFamily="18" charset="0"/>
                        </a:rPr>
                        <a:t> </a:t>
                      </a:r>
                      <a:r>
                        <a:rPr lang="en-US" sz="1400" b="1" i="0" u="none" strike="noStrike" dirty="0" err="1" smtClean="0">
                          <a:solidFill>
                            <a:srgbClr val="000000"/>
                          </a:solidFill>
                          <a:effectLst/>
                          <a:latin typeface="Times New Roman" panose="02020603050405020304" pitchFamily="18" charset="0"/>
                          <a:cs typeface="Times New Roman" panose="02020603050405020304" pitchFamily="18" charset="0"/>
                        </a:rPr>
                        <a:t>companiei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1400" b="1" i="0" u="none" strike="noStrike" dirty="0">
                          <a:solidFill>
                            <a:srgbClr val="000000"/>
                          </a:solidFill>
                          <a:effectLst/>
                          <a:latin typeface="Times New Roman" panose="02020603050405020304" pitchFamily="18" charset="0"/>
                          <a:cs typeface="Times New Roman" panose="02020603050405020304" pitchFamily="18" charset="0"/>
                        </a:rPr>
                        <a:t>            </a:t>
                      </a: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PARTİCİPANT</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rowSpan="2">
                  <a:txBody>
                    <a:bodyPr/>
                    <a:lstStyle/>
                    <a:p>
                      <a:pPr algn="l" fontAlgn="ctr"/>
                      <a:r>
                        <a:rPr lang="tr-TR" sz="1400" b="1" i="0" u="none" strike="noStrike" dirty="0">
                          <a:solidFill>
                            <a:srgbClr val="000000"/>
                          </a:solidFill>
                          <a:effectLst/>
                          <a:latin typeface="Times New Roman" panose="02020603050405020304" pitchFamily="18" charset="0"/>
                          <a:cs typeface="Times New Roman" panose="02020603050405020304" pitchFamily="18" charset="0"/>
                        </a:rPr>
                        <a:t> </a:t>
                      </a: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                                   </a:t>
                      </a:r>
                      <a:r>
                        <a:rPr lang="tr-TR" sz="1600" b="1" i="0" u="none" strike="noStrike" dirty="0" smtClean="0">
                          <a:solidFill>
                            <a:srgbClr val="000000"/>
                          </a:solidFill>
                          <a:effectLst/>
                          <a:latin typeface="Times New Roman" panose="02020603050405020304" pitchFamily="18" charset="0"/>
                          <a:cs typeface="Times New Roman" panose="02020603050405020304" pitchFamily="18" charset="0"/>
                        </a:rPr>
                        <a:t> SECTOR</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3950">
                <a:tc vMerge="1">
                  <a:txBody>
                    <a:bodyPr/>
                    <a:lstStyle/>
                    <a:p>
                      <a:endParaRPr lang="tr-TR"/>
                    </a:p>
                  </a:txBody>
                  <a:tcPr/>
                </a:tc>
                <a:tc>
                  <a:txBody>
                    <a:bodyPr/>
                    <a:lstStyle/>
                    <a:p>
                      <a:pPr algn="l" fontAlgn="ct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N</a:t>
                      </a:r>
                      <a:r>
                        <a:rPr lang="en-US" sz="1400" b="1" i="0" u="none" strike="noStrike" dirty="0" err="1" smtClean="0">
                          <a:solidFill>
                            <a:srgbClr val="000000"/>
                          </a:solidFill>
                          <a:effectLst/>
                          <a:latin typeface="Times New Roman" panose="02020603050405020304" pitchFamily="18" charset="0"/>
                          <a:cs typeface="Times New Roman" panose="02020603050405020304" pitchFamily="18" charset="0"/>
                        </a:rPr>
                        <a:t>ume</a:t>
                      </a: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a:t>
                      </a:r>
                    </a:p>
                    <a:p>
                      <a:pPr algn="l" fontAlgn="ctr"/>
                      <a:r>
                        <a:rPr lang="en-US" sz="1400" b="1" i="0" u="none" strike="noStrike" dirty="0" err="1" smtClean="0">
                          <a:solidFill>
                            <a:srgbClr val="000000"/>
                          </a:solidFill>
                          <a:effectLst/>
                          <a:latin typeface="Times New Roman" panose="02020603050405020304" pitchFamily="18" charset="0"/>
                          <a:cs typeface="Times New Roman" panose="02020603050405020304" pitchFamily="18" charset="0"/>
                        </a:rPr>
                        <a:t>Prenume</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err="1" smtClean="0">
                          <a:solidFill>
                            <a:srgbClr val="000000"/>
                          </a:solidFill>
                          <a:effectLst/>
                          <a:latin typeface="Times New Roman" panose="02020603050405020304" pitchFamily="18" charset="0"/>
                          <a:cs typeface="Times New Roman" panose="02020603050405020304" pitchFamily="18" charset="0"/>
                        </a:rPr>
                        <a:t>Func</a:t>
                      </a:r>
                      <a:r>
                        <a:rPr lang="ro-RO" sz="1400" b="1" i="0" u="none" strike="noStrike" dirty="0" smtClean="0">
                          <a:solidFill>
                            <a:srgbClr val="000000"/>
                          </a:solidFill>
                          <a:effectLst/>
                          <a:latin typeface="Times New Roman" panose="02020603050405020304" pitchFamily="18" charset="0"/>
                          <a:cs typeface="Times New Roman" panose="02020603050405020304" pitchFamily="18" charset="0"/>
                        </a:rPr>
                        <a:t>ţia</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r>
              <a:tr h="2245816">
                <a:tc>
                  <a:txBody>
                    <a:bodyPr/>
                    <a:lstStyle/>
                    <a:p>
                      <a:pPr algn="ctr"/>
                      <a:r>
                        <a:rPr lang="tr-TR" sz="1400" b="1" kern="1200" dirty="0" smtClean="0">
                          <a:solidFill>
                            <a:schemeClr val="tx1"/>
                          </a:solidFill>
                          <a:effectLst/>
                          <a:latin typeface="Times New Roman" panose="02020603050405020304" pitchFamily="18" charset="0"/>
                          <a:ea typeface="+mn-ea"/>
                          <a:cs typeface="Times New Roman" panose="02020603050405020304" pitchFamily="18" charset="0"/>
                        </a:rPr>
                        <a:t>GÜLAL HIRDAVAT SAN . TİC AŞ </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Doğan Sezgin</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o-RO" sz="1400" b="1" i="0" u="none" strike="noStrike" dirty="0" smtClean="0">
                          <a:solidFill>
                            <a:srgbClr val="000000"/>
                          </a:solidFill>
                          <a:effectLst/>
                          <a:latin typeface="Times New Roman" panose="02020603050405020304" pitchFamily="18" charset="0"/>
                          <a:cs typeface="Times New Roman" panose="02020603050405020304" pitchFamily="18" charset="0"/>
                        </a:rPr>
                        <a:t>Conducătorul Companiei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tr-TR" sz="12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Compania</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şi</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-a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început</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activitatea</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în</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anul</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1980.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Activitatea</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principal</a:t>
                      </a:r>
                      <a:r>
                        <a:rPr lang="ro-RO" sz="1800" kern="1200" baseline="0" dirty="0" smtClean="0">
                          <a:solidFill>
                            <a:schemeClr val="tx1"/>
                          </a:solidFill>
                          <a:effectLst/>
                          <a:latin typeface="Times New Roman" panose="02020603050405020304" pitchFamily="18" charset="0"/>
                          <a:ea typeface="+mn-ea"/>
                          <a:cs typeface="Times New Roman" panose="02020603050405020304" pitchFamily="18" charset="0"/>
                        </a:rPr>
                        <a:t> este</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importul</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şi</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exportul</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en-</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gros</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şi</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cu am</a:t>
                      </a:r>
                      <a:r>
                        <a:rPr lang="ro-RO" sz="1800" kern="1200" dirty="0" smtClean="0">
                          <a:solidFill>
                            <a:schemeClr val="tx1"/>
                          </a:solidFill>
                          <a:effectLst/>
                          <a:latin typeface="Times New Roman" panose="02020603050405020304" pitchFamily="18" charset="0"/>
                          <a:ea typeface="+mn-ea"/>
                          <a:cs typeface="Times New Roman" panose="02020603050405020304" pitchFamily="18" charset="0"/>
                        </a:rPr>
                        <a:t>ă</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nuntul</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produselor</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agricole</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constructive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şi</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unelte</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grădină</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endParaRPr lang="ru-RU" sz="18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În</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2003, a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fost</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deschisă</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o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nouă</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sucursală</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în</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Demirciler</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a:t>
                      </a:r>
                      <a:endParaRPr lang="ru-RU" sz="18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Prin</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înființarea</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SEZAL TRADE CO. LTD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în</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2005, </a:t>
                      </a:r>
                      <a:r>
                        <a:rPr lang="ro-RO" sz="1800" kern="1200" dirty="0" smtClean="0">
                          <a:solidFill>
                            <a:schemeClr val="tx1"/>
                          </a:solidFill>
                          <a:effectLst/>
                          <a:latin typeface="Times New Roman" panose="02020603050405020304" pitchFamily="18" charset="0"/>
                          <a:ea typeface="+mn-ea"/>
                          <a:cs typeface="Times New Roman" panose="02020603050405020304" pitchFamily="18" charset="0"/>
                        </a:rPr>
                        <a:t>compania </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a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oferit</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servicii</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mai</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specializate</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de import- export.</a:t>
                      </a:r>
                      <a:endParaRPr lang="ru-RU" sz="18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În</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2008 a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fost</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deschisă</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cea</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de-a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doua</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sucursală</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la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sediul</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companiei</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ceea</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ce</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oferit</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clienţilor</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săi</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o </a:t>
                      </a:r>
                      <a:r>
                        <a:rPr lang="ro-RO" sz="1800" kern="1200" dirty="0" smtClean="0">
                          <a:solidFill>
                            <a:schemeClr val="tx1"/>
                          </a:solidFill>
                          <a:effectLst/>
                          <a:latin typeface="Times New Roman" panose="02020603050405020304" pitchFamily="18" charset="0"/>
                          <a:ea typeface="+mn-ea"/>
                          <a:cs typeface="Times New Roman" panose="02020603050405020304" pitchFamily="18" charset="0"/>
                        </a:rPr>
                        <a:t>z</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onă</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mai</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larg</a:t>
                      </a:r>
                      <a:r>
                        <a:rPr lang="ro-RO" sz="1800" kern="1200" dirty="0" smtClean="0">
                          <a:solidFill>
                            <a:schemeClr val="tx1"/>
                          </a:solidFill>
                          <a:effectLst/>
                          <a:latin typeface="Times New Roman" panose="02020603050405020304" pitchFamily="18" charset="0"/>
                          <a:ea typeface="+mn-ea"/>
                          <a:cs typeface="Times New Roman" panose="02020603050405020304" pitchFamily="18" charset="0"/>
                        </a:rPr>
                        <a:t>ă</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şi</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o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gamă</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mai</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bogată</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o-RO" sz="1800" kern="1200" dirty="0" smtClean="0">
                          <a:solidFill>
                            <a:schemeClr val="tx1"/>
                          </a:solidFill>
                          <a:effectLst/>
                          <a:latin typeface="Times New Roman" panose="02020603050405020304" pitchFamily="18" charset="0"/>
                          <a:ea typeface="+mn-ea"/>
                          <a:cs typeface="Times New Roman" panose="02020603050405020304" pitchFamily="18" charset="0"/>
                        </a:rPr>
                        <a:t>de produse</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endParaRPr lang="ru-RU" sz="18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Este un brand de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încredere</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pentru</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cli</a:t>
                      </a:r>
                      <a:r>
                        <a:rPr lang="ro-RO" sz="1800" kern="1200" dirty="0" smtClean="0">
                          <a:solidFill>
                            <a:schemeClr val="tx1"/>
                          </a:solidFill>
                          <a:effectLst/>
                          <a:latin typeface="Times New Roman" panose="02020603050405020304" pitchFamily="18" charset="0"/>
                          <a:ea typeface="+mn-ea"/>
                          <a:cs typeface="Times New Roman" panose="02020603050405020304" pitchFamily="18" charset="0"/>
                        </a:rPr>
                        <a:t>e</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nţii</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autohtoni</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şi</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străini</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a:t>
                      </a:r>
                      <a:endParaRPr lang="ru-RU" sz="18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Compania</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își</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propune</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să</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se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dezvolte</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și</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să</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ofere</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servicii</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mai</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bune</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clienților</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săi</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oferind</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o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gamă</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mai</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largă</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produse</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a:t>
                      </a:r>
                      <a:endParaRPr lang="tr-TR" sz="1800" b="1" kern="1200" dirty="0" smtClean="0">
                        <a:solidFill>
                          <a:schemeClr val="tx1"/>
                        </a:solidFill>
                        <a:effectLst/>
                        <a:latin typeface="Times New Roman" panose="02020603050405020304" pitchFamily="18" charset="0"/>
                        <a:ea typeface="+mn-ea"/>
                        <a:cs typeface="Times New Roman" panose="02020603050405020304" pitchFamily="18" charset="0"/>
                      </a:endParaRPr>
                    </a:p>
                    <a:p>
                      <a:pPr algn="ct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extLst>
              <p:ext uri="{D42A27DB-BD31-4B8C-83A1-F6EECF244321}">
                <p14:modId xmlns:p14="http://schemas.microsoft.com/office/powerpoint/2010/main" xmlns="" val="2821107666"/>
              </p:ext>
            </p:extLst>
          </p:nvPr>
        </p:nvGraphicFramePr>
        <p:xfrm>
          <a:off x="685800" y="304800"/>
          <a:ext cx="8280919" cy="6521888"/>
        </p:xfrm>
        <a:graphic>
          <a:graphicData uri="http://schemas.openxmlformats.org/drawingml/2006/table">
            <a:tbl>
              <a:tblPr/>
              <a:tblGrid>
                <a:gridCol w="1369640"/>
                <a:gridCol w="1066800"/>
                <a:gridCol w="990600"/>
                <a:gridCol w="4853879"/>
              </a:tblGrid>
              <a:tr h="588177">
                <a:tc rowSpan="2">
                  <a:txBody>
                    <a:bodyPr/>
                    <a:lstStyle/>
                    <a:p>
                      <a:pPr algn="ctr" fontAlgn="ctr"/>
                      <a:r>
                        <a:rPr lang="ro-RO" sz="1400" b="1" i="0" u="none" strike="noStrike" dirty="0" smtClean="0">
                          <a:solidFill>
                            <a:srgbClr val="000000"/>
                          </a:solidFill>
                          <a:effectLst/>
                          <a:latin typeface="Times New Roman" panose="02020603050405020304" pitchFamily="18" charset="0"/>
                          <a:cs typeface="Times New Roman" panose="02020603050405020304" pitchFamily="18" charset="0"/>
                        </a:rPr>
                        <a:t>Denumirea</a:t>
                      </a:r>
                      <a:r>
                        <a:rPr lang="en-US" sz="1400" b="1" i="0" u="none" strike="noStrike" dirty="0" smtClean="0">
                          <a:solidFill>
                            <a:srgbClr val="000000"/>
                          </a:solidFill>
                          <a:effectLst/>
                          <a:latin typeface="Times New Roman" panose="02020603050405020304" pitchFamily="18" charset="0"/>
                          <a:cs typeface="Times New Roman" panose="02020603050405020304" pitchFamily="18" charset="0"/>
                        </a:rPr>
                        <a:t> </a:t>
                      </a:r>
                      <a:r>
                        <a:rPr lang="en-US" sz="1400" b="1" i="0" u="none" strike="noStrike" dirty="0" err="1" smtClean="0">
                          <a:solidFill>
                            <a:srgbClr val="000000"/>
                          </a:solidFill>
                          <a:effectLst/>
                          <a:latin typeface="Times New Roman" panose="02020603050405020304" pitchFamily="18" charset="0"/>
                          <a:cs typeface="Times New Roman" panose="02020603050405020304" pitchFamily="18" charset="0"/>
                        </a:rPr>
                        <a:t>companiei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1400" b="1" i="0" u="none" strike="noStrike" dirty="0">
                          <a:solidFill>
                            <a:srgbClr val="000000"/>
                          </a:solidFill>
                          <a:effectLst/>
                          <a:latin typeface="Times New Roman" panose="02020603050405020304" pitchFamily="18" charset="0"/>
                          <a:cs typeface="Times New Roman" panose="02020603050405020304" pitchFamily="18" charset="0"/>
                        </a:rPr>
                        <a:t>            </a:t>
                      </a: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PARTİCİPANT</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b="1" i="0" u="none" strike="noStrike" dirty="0">
                          <a:solidFill>
                            <a:srgbClr val="000000"/>
                          </a:solidFill>
                          <a:effectLst/>
                          <a:latin typeface="Times New Roman" panose="02020603050405020304" pitchFamily="18" charset="0"/>
                          <a:cs typeface="Times New Roman" panose="02020603050405020304" pitchFamily="18" charset="0"/>
                        </a:rPr>
                        <a:t> </a:t>
                      </a:r>
                      <a:r>
                        <a:rPr lang="tr-TR" sz="1200" b="1" i="0" u="none" strike="noStrike" dirty="0" smtClean="0">
                          <a:solidFill>
                            <a:srgbClr val="000000"/>
                          </a:solidFill>
                          <a:effectLst/>
                          <a:latin typeface="Times New Roman" panose="02020603050405020304" pitchFamily="18" charset="0"/>
                          <a:cs typeface="Times New Roman" panose="02020603050405020304" pitchFamily="18" charset="0"/>
                        </a:rPr>
                        <a:t>         </a:t>
                      </a:r>
                      <a:r>
                        <a:rPr lang="tr-TR" sz="1200" b="1" kern="1200" dirty="0" smtClean="0">
                          <a:solidFill>
                            <a:schemeClr val="tx1"/>
                          </a:solidFill>
                          <a:effectLst/>
                          <a:latin typeface="Times New Roman" panose="02020603050405020304" pitchFamily="18" charset="0"/>
                          <a:ea typeface="+mn-ea"/>
                          <a:cs typeface="Times New Roman" panose="02020603050405020304" pitchFamily="18" charset="0"/>
                        </a:rPr>
                        <a:t>NAME OF HIGHER EDUCATION INSTITUTION:      </a:t>
                      </a:r>
                      <a:r>
                        <a:rPr lang="tr-TR" sz="1200" b="1" kern="1200" dirty="0" err="1" smtClean="0">
                          <a:solidFill>
                            <a:schemeClr val="tx1"/>
                          </a:solidFill>
                          <a:effectLst/>
                          <a:latin typeface="Times New Roman" panose="02020603050405020304" pitchFamily="18" charset="0"/>
                          <a:ea typeface="+mn-ea"/>
                          <a:cs typeface="Times New Roman" panose="02020603050405020304" pitchFamily="18" charset="0"/>
                        </a:rPr>
                        <a:t>Istanbul</a:t>
                      </a:r>
                      <a:r>
                        <a:rPr lang="tr-TR" sz="12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tr-TR" sz="1200" b="1" kern="1200" dirty="0" err="1" smtClean="0">
                          <a:solidFill>
                            <a:schemeClr val="tx1"/>
                          </a:solidFill>
                          <a:effectLst/>
                          <a:latin typeface="Times New Roman" panose="02020603050405020304" pitchFamily="18" charset="0"/>
                          <a:ea typeface="+mn-ea"/>
                          <a:cs typeface="Times New Roman" panose="02020603050405020304" pitchFamily="18" charset="0"/>
                        </a:rPr>
                        <a:t>Esenyurt</a:t>
                      </a:r>
                      <a:r>
                        <a:rPr lang="tr-TR" sz="12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tr-TR" sz="1200" b="1" kern="1200" dirty="0" err="1" smtClean="0">
                          <a:solidFill>
                            <a:schemeClr val="tx1"/>
                          </a:solidFill>
                          <a:effectLst/>
                          <a:latin typeface="Times New Roman" panose="02020603050405020304" pitchFamily="18" charset="0"/>
                          <a:ea typeface="+mn-ea"/>
                          <a:cs typeface="Times New Roman" panose="02020603050405020304" pitchFamily="18" charset="0"/>
                        </a:rPr>
                        <a:t>University</a:t>
                      </a:r>
                      <a:r>
                        <a:rPr lang="tr-TR" sz="1200" b="1" kern="1200" dirty="0" smtClean="0">
                          <a:solidFill>
                            <a:schemeClr val="tx1"/>
                          </a:solidFill>
                          <a:effectLst/>
                          <a:latin typeface="Times New Roman" panose="02020603050405020304" pitchFamily="18" charset="0"/>
                          <a:ea typeface="+mn-ea"/>
                          <a:cs typeface="Times New Roman" panose="02020603050405020304" pitchFamily="18" charset="0"/>
                        </a:rPr>
                        <a:t> (İESU)</a:t>
                      </a:r>
                    </a:p>
                    <a:p>
                      <a:pPr algn="ctr"/>
                      <a:r>
                        <a:rPr lang="tr-TR" sz="1200" b="1" i="0" u="none" strike="noStrike" dirty="0" smtClean="0">
                          <a:solidFill>
                            <a:srgbClr val="000000"/>
                          </a:solidFill>
                          <a:effectLst/>
                          <a:latin typeface="Times New Roman" panose="02020603050405020304" pitchFamily="18" charset="0"/>
                          <a:cs typeface="Times New Roman" panose="02020603050405020304" pitchFamily="18" charset="0"/>
                        </a:rPr>
                        <a:t>  </a:t>
                      </a:r>
                      <a:r>
                        <a:rPr lang="tr-TR" sz="1200" b="1" kern="1200" dirty="0" smtClean="0">
                          <a:solidFill>
                            <a:schemeClr val="tx1"/>
                          </a:solidFill>
                          <a:effectLst/>
                          <a:latin typeface="Times New Roman" panose="02020603050405020304" pitchFamily="18" charset="0"/>
                          <a:ea typeface="+mn-ea"/>
                          <a:cs typeface="Times New Roman" panose="02020603050405020304" pitchFamily="18" charset="0"/>
                        </a:rPr>
                        <a:t>Foundation </a:t>
                      </a:r>
                      <a:r>
                        <a:rPr lang="tr-TR" sz="1200" b="1" kern="1200" dirty="0" err="1" smtClean="0">
                          <a:solidFill>
                            <a:schemeClr val="tx1"/>
                          </a:solidFill>
                          <a:effectLst/>
                          <a:latin typeface="Times New Roman" panose="02020603050405020304" pitchFamily="18" charset="0"/>
                          <a:ea typeface="+mn-ea"/>
                          <a:cs typeface="Times New Roman" panose="02020603050405020304" pitchFamily="18" charset="0"/>
                        </a:rPr>
                        <a:t>Date</a:t>
                      </a:r>
                      <a:r>
                        <a:rPr lang="tr-TR" sz="1200" b="1" kern="1200" dirty="0" smtClean="0">
                          <a:solidFill>
                            <a:schemeClr val="tx1"/>
                          </a:solidFill>
                          <a:effectLst/>
                          <a:latin typeface="Times New Roman" panose="02020603050405020304" pitchFamily="18" charset="0"/>
                          <a:ea typeface="+mn-ea"/>
                          <a:cs typeface="Times New Roman" panose="02020603050405020304" pitchFamily="18" charset="0"/>
                        </a:rPr>
                        <a:t>: 18 </a:t>
                      </a:r>
                      <a:r>
                        <a:rPr lang="tr-TR" sz="1200" b="1" kern="1200" dirty="0" err="1" smtClean="0">
                          <a:solidFill>
                            <a:schemeClr val="tx1"/>
                          </a:solidFill>
                          <a:effectLst/>
                          <a:latin typeface="Times New Roman" panose="02020603050405020304" pitchFamily="18" charset="0"/>
                          <a:ea typeface="+mn-ea"/>
                          <a:cs typeface="Times New Roman" panose="02020603050405020304" pitchFamily="18" charset="0"/>
                        </a:rPr>
                        <a:t>June</a:t>
                      </a:r>
                      <a:r>
                        <a:rPr lang="tr-TR" sz="1200" b="1" kern="1200" dirty="0" smtClean="0">
                          <a:solidFill>
                            <a:schemeClr val="tx1"/>
                          </a:solidFill>
                          <a:effectLst/>
                          <a:latin typeface="Times New Roman" panose="02020603050405020304" pitchFamily="18" charset="0"/>
                          <a:ea typeface="+mn-ea"/>
                          <a:cs typeface="Times New Roman" panose="02020603050405020304" pitchFamily="18" charset="0"/>
                        </a:rPr>
                        <a:t>, 2013</a:t>
                      </a:r>
                    </a:p>
                    <a:p>
                      <a:pPr algn="ctr"/>
                      <a:r>
                        <a:rPr lang="tr-TR" sz="12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tr-TR" sz="1200" b="1" kern="1200" dirty="0" err="1" smtClean="0">
                          <a:solidFill>
                            <a:schemeClr val="tx1"/>
                          </a:solidFill>
                          <a:effectLst/>
                          <a:latin typeface="Times New Roman" panose="02020603050405020304" pitchFamily="18" charset="0"/>
                          <a:ea typeface="+mn-ea"/>
                          <a:cs typeface="Times New Roman" panose="02020603050405020304" pitchFamily="18" charset="0"/>
                        </a:rPr>
                        <a:t>Province</a:t>
                      </a:r>
                      <a:r>
                        <a:rPr lang="tr-TR" sz="12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tr-TR" sz="1200" b="1" kern="1200" dirty="0" err="1" smtClean="0">
                          <a:solidFill>
                            <a:schemeClr val="tx1"/>
                          </a:solidFill>
                          <a:effectLst/>
                          <a:latin typeface="Times New Roman" panose="02020603050405020304" pitchFamily="18" charset="0"/>
                          <a:ea typeface="+mn-ea"/>
                          <a:cs typeface="Times New Roman" panose="02020603050405020304" pitchFamily="18" charset="0"/>
                        </a:rPr>
                        <a:t>Istanbul</a:t>
                      </a:r>
                      <a:endParaRPr lang="tr-TR" sz="1200" b="1" kern="1200" dirty="0" smtClean="0">
                        <a:solidFill>
                          <a:schemeClr val="tx1"/>
                        </a:solidFill>
                        <a:effectLst/>
                        <a:latin typeface="Times New Roman" panose="02020603050405020304" pitchFamily="18" charset="0"/>
                        <a:ea typeface="+mn-ea"/>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3950">
                <a:tc vMerge="1">
                  <a:txBody>
                    <a:bodyPr/>
                    <a:lstStyle/>
                    <a:p>
                      <a:endParaRPr lang="tr-TR"/>
                    </a:p>
                  </a:txBody>
                  <a:tcPr/>
                </a:tc>
                <a:tc>
                  <a:txBody>
                    <a:bodyPr/>
                    <a:lstStyle/>
                    <a:p>
                      <a:pPr algn="l" fontAlgn="ct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N</a:t>
                      </a:r>
                      <a:r>
                        <a:rPr lang="en-US" sz="1400" b="1" i="0" u="none" strike="noStrike" dirty="0" err="1" smtClean="0">
                          <a:solidFill>
                            <a:srgbClr val="000000"/>
                          </a:solidFill>
                          <a:effectLst/>
                          <a:latin typeface="Times New Roman" panose="02020603050405020304" pitchFamily="18" charset="0"/>
                          <a:cs typeface="Times New Roman" panose="02020603050405020304" pitchFamily="18" charset="0"/>
                        </a:rPr>
                        <a:t>ume</a:t>
                      </a: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a:t>
                      </a:r>
                    </a:p>
                    <a:p>
                      <a:pPr algn="l" fontAlgn="ctr"/>
                      <a:r>
                        <a:rPr lang="en-US" sz="1400" b="1" i="0" u="none" strike="noStrike" dirty="0" err="1" smtClean="0">
                          <a:solidFill>
                            <a:srgbClr val="000000"/>
                          </a:solidFill>
                          <a:effectLst/>
                          <a:latin typeface="Times New Roman" panose="02020603050405020304" pitchFamily="18" charset="0"/>
                          <a:cs typeface="Times New Roman" panose="02020603050405020304" pitchFamily="18" charset="0"/>
                        </a:rPr>
                        <a:t>Prenume</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err="1" smtClean="0">
                          <a:solidFill>
                            <a:srgbClr val="000000"/>
                          </a:solidFill>
                          <a:effectLst/>
                          <a:latin typeface="Times New Roman" panose="02020603050405020304" pitchFamily="18" charset="0"/>
                          <a:cs typeface="Times New Roman" panose="02020603050405020304" pitchFamily="18" charset="0"/>
                        </a:rPr>
                        <a:t>Func</a:t>
                      </a:r>
                      <a:r>
                        <a:rPr lang="ro-RO" sz="1400" b="1" i="0" u="none" strike="noStrike" dirty="0" smtClean="0">
                          <a:solidFill>
                            <a:srgbClr val="000000"/>
                          </a:solidFill>
                          <a:effectLst/>
                          <a:latin typeface="Times New Roman" panose="02020603050405020304" pitchFamily="18" charset="0"/>
                          <a:cs typeface="Times New Roman" panose="02020603050405020304" pitchFamily="18" charset="0"/>
                        </a:rPr>
                        <a:t>ţia</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r>
              <a:tr h="2245816">
                <a:tc>
                  <a:txBody>
                    <a:bodyPr/>
                    <a:lstStyle/>
                    <a:p>
                      <a:pPr algn="ct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İstanbul </a:t>
                      </a:r>
                      <a:r>
                        <a:rPr lang="tr-TR" sz="1400" b="1" i="0" u="none" strike="noStrike" dirty="0" err="1" smtClean="0">
                          <a:solidFill>
                            <a:srgbClr val="000000"/>
                          </a:solidFill>
                          <a:effectLst/>
                          <a:latin typeface="Times New Roman" panose="02020603050405020304" pitchFamily="18" charset="0"/>
                          <a:cs typeface="Times New Roman" panose="02020603050405020304" pitchFamily="18" charset="0"/>
                        </a:rPr>
                        <a:t>Esenyurt</a:t>
                      </a: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 </a:t>
                      </a:r>
                      <a:r>
                        <a:rPr lang="tr-TR" sz="1400" b="1" i="0" u="none" strike="noStrike" dirty="0" err="1" smtClean="0">
                          <a:solidFill>
                            <a:srgbClr val="000000"/>
                          </a:solidFill>
                          <a:effectLst/>
                          <a:latin typeface="Times New Roman" panose="02020603050405020304" pitchFamily="18" charset="0"/>
                          <a:cs typeface="Times New Roman" panose="02020603050405020304" pitchFamily="18" charset="0"/>
                        </a:rPr>
                        <a:t>Üniversity</a:t>
                      </a:r>
                      <a:endParaRPr lang="tr-TR" sz="14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err="1" smtClean="0">
                          <a:solidFill>
                            <a:srgbClr val="000000"/>
                          </a:solidFill>
                          <a:effectLst/>
                          <a:latin typeface="Times New Roman" panose="02020603050405020304" pitchFamily="18" charset="0"/>
                          <a:cs typeface="Times New Roman" panose="02020603050405020304" pitchFamily="18" charset="0"/>
                        </a:rPr>
                        <a:t>Prof.Dr</a:t>
                      </a: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a:t>
                      </a:r>
                    </a:p>
                    <a:p>
                      <a:pPr algn="ctr" fontAlgn="ct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Sudi</a:t>
                      </a:r>
                      <a:r>
                        <a:rPr lang="tr-TR" sz="1400" b="1" i="0" u="none" strike="noStrike" baseline="0" dirty="0" smtClean="0">
                          <a:solidFill>
                            <a:srgbClr val="000000"/>
                          </a:solidFill>
                          <a:effectLst/>
                          <a:latin typeface="Times New Roman" panose="02020603050405020304" pitchFamily="18" charset="0"/>
                          <a:cs typeface="Times New Roman" panose="02020603050405020304" pitchFamily="18" charset="0"/>
                        </a:rPr>
                        <a:t> Apak</a:t>
                      </a:r>
                    </a:p>
                    <a:p>
                      <a:pPr algn="ctr" fontAlgn="ct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o-RO" sz="1400" b="1" i="0" u="none" strike="noStrike" dirty="0" smtClean="0">
                          <a:solidFill>
                            <a:srgbClr val="000000"/>
                          </a:solidFill>
                          <a:effectLst/>
                          <a:latin typeface="Times New Roman" panose="02020603050405020304" pitchFamily="18" charset="0"/>
                          <a:cs typeface="Times New Roman" panose="02020603050405020304" pitchFamily="18" charset="0"/>
                        </a:rPr>
                        <a:t>Rectorul Universităţii</a:t>
                      </a:r>
                      <a:endParaRPr lang="tr-TR" sz="14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ct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400" b="1" kern="1200" dirty="0" err="1" smtClean="0">
                          <a:solidFill>
                            <a:schemeClr val="tx1"/>
                          </a:solidFill>
                          <a:effectLst/>
                          <a:latin typeface="Times New Roman" panose="02020603050405020304" pitchFamily="18" charset="0"/>
                          <a:ea typeface="+mn-ea"/>
                          <a:cs typeface="Times New Roman" panose="02020603050405020304" pitchFamily="18" charset="0"/>
                        </a:rPr>
                        <a:t>Unități</a:t>
                      </a:r>
                      <a:r>
                        <a:rPr lang="en-US" sz="14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b="1" kern="1200" dirty="0" err="1" smtClean="0">
                          <a:solidFill>
                            <a:schemeClr val="tx1"/>
                          </a:solidFill>
                          <a:effectLst/>
                          <a:latin typeface="Times New Roman" panose="02020603050405020304" pitchFamily="18" charset="0"/>
                          <a:ea typeface="+mn-ea"/>
                          <a:cs typeface="Times New Roman" panose="02020603050405020304" pitchFamily="18" charset="0"/>
                        </a:rPr>
                        <a:t>academice</a:t>
                      </a:r>
                      <a:r>
                        <a:rPr lang="en-US" sz="1400" b="1" kern="1200" dirty="0" smtClean="0">
                          <a:solidFill>
                            <a:schemeClr val="tx1"/>
                          </a:solidFill>
                          <a:effectLst/>
                          <a:latin typeface="Times New Roman" panose="02020603050405020304" pitchFamily="18" charset="0"/>
                          <a:ea typeface="+mn-ea"/>
                          <a:cs typeface="Times New Roman" panose="02020603050405020304" pitchFamily="18" charset="0"/>
                        </a:rPr>
                        <a:t>:</a:t>
                      </a:r>
                      <a:endParaRPr lang="ru-RU" sz="1400" b="1"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en-US" sz="1400" i="1" kern="1200" dirty="0" err="1" smtClean="0">
                          <a:solidFill>
                            <a:schemeClr val="tx1"/>
                          </a:solidFill>
                          <a:effectLst/>
                          <a:latin typeface="Times New Roman" panose="02020603050405020304" pitchFamily="18" charset="0"/>
                          <a:ea typeface="+mn-ea"/>
                          <a:cs typeface="Times New Roman" panose="02020603050405020304" pitchFamily="18" charset="0"/>
                        </a:rPr>
                        <a:t>Instituții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3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Institu</a:t>
                      </a:r>
                      <a:r>
                        <a:rPr lang="ro-RO" sz="1400" kern="1200" dirty="0" smtClean="0">
                          <a:solidFill>
                            <a:schemeClr val="tx1"/>
                          </a:solidFill>
                          <a:effectLst/>
                          <a:latin typeface="Times New Roman" panose="02020603050405020304" pitchFamily="18" charset="0"/>
                          <a:ea typeface="+mn-ea"/>
                          <a:cs typeface="Times New Roman" panose="02020603050405020304" pitchFamily="18" charset="0"/>
                        </a:rPr>
                        <a:t>ţii ale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Științe</a:t>
                      </a:r>
                      <a:r>
                        <a:rPr lang="ro-RO" sz="1400" kern="1200" dirty="0" smtClean="0">
                          <a:solidFill>
                            <a:schemeClr val="tx1"/>
                          </a:solidFill>
                          <a:effectLst/>
                          <a:latin typeface="Times New Roman" panose="02020603050405020304" pitchFamily="18" charset="0"/>
                          <a:ea typeface="+mn-ea"/>
                          <a:cs typeface="Times New Roman" panose="02020603050405020304" pitchFamily="18" charset="0"/>
                        </a:rPr>
                        <a:t>lor</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Sociale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Institutul</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Științe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Naturale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Institutul</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Științe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ale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Sănătății</a:t>
                      </a:r>
                      <a:endParaRPr lang="ru-RU" sz="14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en-US" sz="1400" i="1" kern="1200" dirty="0" err="1" smtClean="0">
                          <a:solidFill>
                            <a:schemeClr val="tx1"/>
                          </a:solidFill>
                          <a:effectLst/>
                          <a:latin typeface="Times New Roman" panose="02020603050405020304" pitchFamily="18" charset="0"/>
                          <a:ea typeface="+mn-ea"/>
                          <a:cs typeface="Times New Roman" panose="02020603050405020304" pitchFamily="18" charset="0"/>
                        </a:rPr>
                        <a:t>Numărul</a:t>
                      </a:r>
                      <a:r>
                        <a:rPr lang="en-US" sz="1400" i="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i="1" kern="1200" dirty="0" err="1" smtClean="0">
                          <a:solidFill>
                            <a:schemeClr val="tx1"/>
                          </a:solidFill>
                          <a:effectLst/>
                          <a:latin typeface="Times New Roman" panose="02020603050405020304" pitchFamily="18" charset="0"/>
                          <a:ea typeface="+mn-ea"/>
                          <a:cs typeface="Times New Roman" panose="02020603050405020304" pitchFamily="18" charset="0"/>
                        </a:rPr>
                        <a:t>facultăților</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4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Facultăţi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o-RO" sz="1400" kern="1200" dirty="0" smtClean="0">
                          <a:solidFill>
                            <a:schemeClr val="tx1"/>
                          </a:solidFill>
                          <a:effectLst/>
                          <a:latin typeface="Times New Roman" panose="02020603050405020304" pitchFamily="18" charset="0"/>
                          <a:ea typeface="+mn-ea"/>
                          <a:cs typeface="Times New Roman" panose="02020603050405020304" pitchFamily="18" charset="0"/>
                        </a:rPr>
                        <a:t>ale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Științe</a:t>
                      </a:r>
                      <a:r>
                        <a:rPr lang="ro-RO" sz="1400" kern="1200" dirty="0" smtClean="0">
                          <a:solidFill>
                            <a:schemeClr val="tx1"/>
                          </a:solidFill>
                          <a:effectLst/>
                          <a:latin typeface="Times New Roman" panose="02020603050405020304" pitchFamily="18" charset="0"/>
                          <a:ea typeface="+mn-ea"/>
                          <a:cs typeface="Times New Roman" panose="02020603050405020304" pitchFamily="18" charset="0"/>
                        </a:rPr>
                        <a:t>lor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Sănătății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Facultatea</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Inginerie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și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Arhitectură</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Facultatea</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Administrarea</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Afacerilor</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și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Management,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Facultatea</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de Arte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și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Științe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Sociale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a:t>
                      </a:r>
                      <a:endParaRPr lang="ru-RU" sz="14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en-US" sz="1400" i="1" kern="1200" dirty="0" err="1" smtClean="0">
                          <a:solidFill>
                            <a:schemeClr val="tx1"/>
                          </a:solidFill>
                          <a:effectLst/>
                          <a:latin typeface="Times New Roman" panose="02020603050405020304" pitchFamily="18" charset="0"/>
                          <a:ea typeface="+mn-ea"/>
                          <a:cs typeface="Times New Roman" panose="02020603050405020304" pitchFamily="18" charset="0"/>
                        </a:rPr>
                        <a:t>Școli</a:t>
                      </a:r>
                      <a:r>
                        <a:rPr lang="en-US" sz="1400" i="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i="1" kern="1200" dirty="0" err="1" smtClean="0">
                          <a:solidFill>
                            <a:schemeClr val="tx1"/>
                          </a:solidFill>
                          <a:effectLst/>
                          <a:latin typeface="Times New Roman" panose="02020603050405020304" pitchFamily="18" charset="0"/>
                          <a:ea typeface="+mn-ea"/>
                          <a:cs typeface="Times New Roman" panose="02020603050405020304" pitchFamily="18" charset="0"/>
                        </a:rPr>
                        <a:t>superioare</a:t>
                      </a:r>
                      <a:r>
                        <a:rPr lang="en-US" sz="1400" i="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2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şcoli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Educație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Fizică</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și</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Sport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și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Școala</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Științe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Aplicate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a:t>
                      </a:r>
                      <a:endParaRPr lang="ru-RU" sz="14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en-US" sz="1400" i="1" kern="1200" dirty="0" err="1" smtClean="0">
                          <a:solidFill>
                            <a:schemeClr val="tx1"/>
                          </a:solidFill>
                          <a:effectLst/>
                          <a:latin typeface="Times New Roman" panose="02020603050405020304" pitchFamily="18" charset="0"/>
                          <a:ea typeface="+mn-ea"/>
                          <a:cs typeface="Times New Roman" panose="02020603050405020304" pitchFamily="18" charset="0"/>
                        </a:rPr>
                        <a:t>Școli</a:t>
                      </a:r>
                      <a:r>
                        <a:rPr lang="en-US" sz="1400" i="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i="1" kern="1200" dirty="0" err="1" smtClean="0">
                          <a:solidFill>
                            <a:schemeClr val="tx1"/>
                          </a:solidFill>
                          <a:effectLst/>
                          <a:latin typeface="Times New Roman" panose="02020603050405020304" pitchFamily="18" charset="0"/>
                          <a:ea typeface="+mn-ea"/>
                          <a:cs typeface="Times New Roman" panose="02020603050405020304" pitchFamily="18" charset="0"/>
                        </a:rPr>
                        <a:t>profesionale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2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şcoli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profesionale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a:t>
                      </a:r>
                      <a:r>
                        <a:rPr lang="ro-RO" sz="1400" kern="1200" dirty="0" smtClean="0">
                          <a:solidFill>
                            <a:schemeClr val="tx1"/>
                          </a:solidFill>
                          <a:effectLst/>
                          <a:latin typeface="Times New Roman" panose="02020603050405020304" pitchFamily="18" charset="0"/>
                          <a:ea typeface="+mn-ea"/>
                          <a:cs typeface="Times New Roman" panose="02020603050405020304" pitchFamily="18" charset="0"/>
                        </a:rPr>
                        <a:t>le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serviciilor</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sănătate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endParaRPr lang="ru-RU" sz="14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en-US" sz="1400" i="1" kern="1200" dirty="0" err="1" smtClean="0">
                          <a:solidFill>
                            <a:schemeClr val="tx1"/>
                          </a:solidFill>
                          <a:effectLst/>
                          <a:latin typeface="Times New Roman" panose="02020603050405020304" pitchFamily="18" charset="0"/>
                          <a:ea typeface="+mn-ea"/>
                          <a:cs typeface="Times New Roman" panose="02020603050405020304" pitchFamily="18" charset="0"/>
                        </a:rPr>
                        <a:t>Numărul</a:t>
                      </a:r>
                      <a:r>
                        <a:rPr lang="en-US" sz="1400" i="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i="1" kern="1200" dirty="0" err="1" smtClean="0">
                          <a:solidFill>
                            <a:schemeClr val="tx1"/>
                          </a:solidFill>
                          <a:effectLst/>
                          <a:latin typeface="Times New Roman" panose="02020603050405020304" pitchFamily="18" charset="0"/>
                          <a:ea typeface="+mn-ea"/>
                          <a:cs typeface="Times New Roman" panose="02020603050405020304" pitchFamily="18" charset="0"/>
                        </a:rPr>
                        <a:t>studenților</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7513</a:t>
                      </a:r>
                      <a:endParaRPr lang="ru-RU" sz="14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en-US" sz="1400" i="1" kern="1200" dirty="0" err="1" smtClean="0">
                          <a:solidFill>
                            <a:schemeClr val="tx1"/>
                          </a:solidFill>
                          <a:effectLst/>
                          <a:latin typeface="Times New Roman" panose="02020603050405020304" pitchFamily="18" charset="0"/>
                          <a:ea typeface="+mn-ea"/>
                          <a:cs typeface="Times New Roman" panose="02020603050405020304" pitchFamily="18" charset="0"/>
                        </a:rPr>
                        <a:t>Numărul</a:t>
                      </a:r>
                      <a:r>
                        <a:rPr lang="en-US" sz="1400" i="1" kern="1200" dirty="0" smtClean="0">
                          <a:solidFill>
                            <a:schemeClr val="tx1"/>
                          </a:solidFill>
                          <a:effectLst/>
                          <a:latin typeface="Times New Roman" panose="02020603050405020304" pitchFamily="18" charset="0"/>
                          <a:ea typeface="+mn-ea"/>
                          <a:cs typeface="Times New Roman" panose="02020603050405020304" pitchFamily="18" charset="0"/>
                        </a:rPr>
                        <a:t> de cadre </a:t>
                      </a:r>
                      <a:r>
                        <a:rPr lang="en-US" sz="1400" i="1" kern="1200" dirty="0" err="1" smtClean="0">
                          <a:solidFill>
                            <a:schemeClr val="tx1"/>
                          </a:solidFill>
                          <a:effectLst/>
                          <a:latin typeface="Times New Roman" panose="02020603050405020304" pitchFamily="18" charset="0"/>
                          <a:ea typeface="+mn-ea"/>
                          <a:cs typeface="Times New Roman" panose="02020603050405020304" pitchFamily="18" charset="0"/>
                        </a:rPr>
                        <a:t>didactice</a:t>
                      </a:r>
                      <a:r>
                        <a:rPr lang="en-US" sz="1400" i="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315</a:t>
                      </a:r>
                      <a:endParaRPr lang="ru-RU" sz="14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en-US" sz="1400" b="1" i="1" kern="1200" dirty="0" smtClean="0">
                          <a:solidFill>
                            <a:schemeClr val="tx1"/>
                          </a:solidFill>
                          <a:effectLst/>
                          <a:latin typeface="Times New Roman" panose="02020603050405020304" pitchFamily="18" charset="0"/>
                          <a:ea typeface="+mn-ea"/>
                          <a:cs typeface="Times New Roman" panose="02020603050405020304" pitchFamily="18" charset="0"/>
                        </a:rPr>
                        <a:t> Burse:</a:t>
                      </a:r>
                      <a:endParaRPr lang="ru-RU" sz="1400" b="1" i="1"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Conform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reglementărilor</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universității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studenților</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li se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acordă</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bursă</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preferenţială</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bursă</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locală</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burs</a:t>
                      </a:r>
                      <a:r>
                        <a:rPr lang="ro-RO" sz="1400" kern="1200" dirty="0" smtClean="0">
                          <a:solidFill>
                            <a:schemeClr val="tx1"/>
                          </a:solidFill>
                          <a:effectLst/>
                          <a:latin typeface="Times New Roman" panose="02020603050405020304" pitchFamily="18" charset="0"/>
                          <a:ea typeface="+mn-ea"/>
                          <a:cs typeface="Times New Roman" panose="02020603050405020304" pitchFamily="18" charset="0"/>
                        </a:rPr>
                        <a:t>ă</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pentru</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sport,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cultură</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și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bursă</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de merit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în</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domeniul</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artelor</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burs</a:t>
                      </a:r>
                      <a:r>
                        <a:rPr lang="ro-RO" sz="1400" kern="1200" dirty="0" smtClean="0">
                          <a:solidFill>
                            <a:schemeClr val="tx1"/>
                          </a:solidFill>
                          <a:effectLst/>
                          <a:latin typeface="Times New Roman" panose="02020603050405020304" pitchFamily="18" charset="0"/>
                          <a:ea typeface="+mn-ea"/>
                          <a:cs typeface="Times New Roman" panose="02020603050405020304" pitchFamily="18" charset="0"/>
                        </a:rPr>
                        <a:t>ă</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pentru</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reuşite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academice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bursă</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dublă</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majoră</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minoră</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bursă</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de transfer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orizontal</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tr-TR" sz="1400" b="0" kern="1200" dirty="0" smtClean="0">
                          <a:solidFill>
                            <a:schemeClr val="tx1"/>
                          </a:solidFill>
                          <a:effectLst/>
                          <a:latin typeface="Times New Roman" panose="02020603050405020304" pitchFamily="18" charset="0"/>
                          <a:ea typeface="+mn-ea"/>
                          <a:cs typeface="Times New Roman" panose="02020603050405020304" pitchFamily="18" charset="0"/>
                        </a:rPr>
                        <a:t>Martyr and Veteran </a:t>
                      </a:r>
                      <a:r>
                        <a:rPr lang="ro-RO" sz="1400" b="0" kern="1200" dirty="0" smtClean="0">
                          <a:solidFill>
                            <a:schemeClr val="tx1"/>
                          </a:solidFill>
                          <a:effectLst/>
                          <a:latin typeface="Times New Roman" panose="02020603050405020304" pitchFamily="18" charset="0"/>
                          <a:ea typeface="+mn-ea"/>
                          <a:cs typeface="Times New Roman" panose="02020603050405020304" pitchFamily="18" charset="0"/>
                        </a:rPr>
                        <a:t>bursă</a:t>
                      </a:r>
                      <a:r>
                        <a:rPr lang="en-US" sz="14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tr-TR" sz="1400" b="0" kern="1200" dirty="0" smtClean="0">
                          <a:solidFill>
                            <a:schemeClr val="tx1"/>
                          </a:solidFill>
                          <a:effectLst/>
                          <a:latin typeface="Times New Roman" panose="02020603050405020304" pitchFamily="18" charset="0"/>
                          <a:ea typeface="+mn-ea"/>
                          <a:cs typeface="Times New Roman" panose="02020603050405020304" pitchFamily="18" charset="0"/>
                        </a:rPr>
                        <a:t>Sibling Scholarships apart from OSYM </a:t>
                      </a:r>
                      <a:r>
                        <a:rPr lang="ro-RO" sz="1400" b="0" kern="1200" dirty="0" smtClean="0">
                          <a:solidFill>
                            <a:schemeClr val="tx1"/>
                          </a:solidFill>
                          <a:effectLst/>
                          <a:latin typeface="Times New Roman" panose="02020603050405020304" pitchFamily="18" charset="0"/>
                          <a:ea typeface="+mn-ea"/>
                          <a:cs typeface="Times New Roman" panose="02020603050405020304" pitchFamily="18" charset="0"/>
                        </a:rPr>
                        <a:t>bursă</a:t>
                      </a:r>
                      <a:r>
                        <a:rPr lang="tr-TR" sz="1400" b="0" kern="1200" dirty="0" smtClean="0">
                          <a:solidFill>
                            <a:schemeClr val="tx1"/>
                          </a:solidFill>
                          <a:effectLst/>
                          <a:latin typeface="Times New Roman" panose="02020603050405020304" pitchFamily="18" charset="0"/>
                          <a:ea typeface="+mn-ea"/>
                          <a:cs typeface="Times New Roman" panose="02020603050405020304" pitchFamily="18" charset="0"/>
                        </a:rPr>
                        <a:t>. </a:t>
                      </a:r>
                      <a:endParaRPr lang="ru-RU" sz="1400" b="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en-US" sz="1400" i="1" kern="1200" dirty="0" err="1" smtClean="0">
                          <a:solidFill>
                            <a:schemeClr val="tx1"/>
                          </a:solidFill>
                          <a:effectLst/>
                          <a:latin typeface="Times New Roman" panose="02020603050405020304" pitchFamily="18" charset="0"/>
                          <a:ea typeface="+mn-ea"/>
                          <a:cs typeface="Times New Roman" panose="02020603050405020304" pitchFamily="18" charset="0"/>
                        </a:rPr>
                        <a:t>Numărul</a:t>
                      </a:r>
                      <a:r>
                        <a:rPr lang="en-US" sz="1400" i="1"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400" i="1" kern="1200" dirty="0" err="1" smtClean="0">
                          <a:solidFill>
                            <a:schemeClr val="tx1"/>
                          </a:solidFill>
                          <a:effectLst/>
                          <a:latin typeface="Times New Roman" panose="02020603050405020304" pitchFamily="18" charset="0"/>
                          <a:ea typeface="+mn-ea"/>
                          <a:cs typeface="Times New Roman" panose="02020603050405020304" pitchFamily="18" charset="0"/>
                        </a:rPr>
                        <a:t>cluburi</a:t>
                      </a:r>
                      <a:r>
                        <a:rPr lang="en-US" sz="1400" i="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i="1" kern="1200" dirty="0" err="1" smtClean="0">
                          <a:solidFill>
                            <a:schemeClr val="tx1"/>
                          </a:solidFill>
                          <a:effectLst/>
                          <a:latin typeface="Times New Roman" panose="02020603050405020304" pitchFamily="18" charset="0"/>
                          <a:ea typeface="+mn-ea"/>
                          <a:cs typeface="Times New Roman" panose="02020603050405020304" pitchFamily="18" charset="0"/>
                        </a:rPr>
                        <a:t>studențești</a:t>
                      </a:r>
                      <a:r>
                        <a:rPr lang="en-US" sz="1400" i="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62</a:t>
                      </a:r>
                      <a:endParaRPr lang="ru-RU" sz="14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ro-RO" sz="1400" kern="1200" dirty="0" smtClean="0">
                          <a:solidFill>
                            <a:schemeClr val="tx1"/>
                          </a:solidFill>
                          <a:effectLst/>
                          <a:latin typeface="Times New Roman" panose="02020603050405020304" pitchFamily="18" charset="0"/>
                          <a:ea typeface="+mn-ea"/>
                          <a:cs typeface="Times New Roman" panose="02020603050405020304" pitchFamily="18" charset="0"/>
                        </a:rPr>
                        <a:t>Universitatea are semnate a</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corduri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bilaterale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cu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universități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din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alte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ţări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(Erasmus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și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diplomă</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dublă</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o-RO" sz="1400" kern="1200" dirty="0" smtClean="0">
                          <a:solidFill>
                            <a:schemeClr val="tx1"/>
                          </a:solidFill>
                          <a:effectLst/>
                          <a:latin typeface="Times New Roman" panose="02020603050405020304" pitchFamily="18" charset="0"/>
                          <a:ea typeface="+mn-ea"/>
                          <a:cs typeface="Times New Roman" panose="02020603050405020304" pitchFamily="18" charset="0"/>
                        </a:rPr>
                        <a:t>Au</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acorduri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cu 49 de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universități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din 20 de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țări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a:t>
                      </a:r>
                      <a:endParaRPr lang="ru-RU" sz="14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Taxele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școlarizare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pentru</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universitățile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din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fundație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sunt</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cuprinse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între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3.861 TL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și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35.640,00 TL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în</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funcție</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statutul</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bursă</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a:t>
                      </a:r>
                      <a:r>
                        <a:rPr lang="tr-TR" sz="1400" b="1" kern="1200" dirty="0" smtClean="0">
                          <a:solidFill>
                            <a:schemeClr val="tx1"/>
                          </a:solidFill>
                          <a:effectLst/>
                          <a:latin typeface="Times New Roman" panose="02020603050405020304" pitchFamily="18" charset="0"/>
                          <a:ea typeface="+mn-ea"/>
                          <a:cs typeface="Times New Roman" panose="02020603050405020304" pitchFamily="18" charset="0"/>
                        </a:rPr>
                        <a:t> </a:t>
                      </a:r>
                      <a:endParaRPr lang="tr-TR" sz="1200" b="1" kern="1200" dirty="0" smtClean="0">
                        <a:solidFill>
                          <a:schemeClr val="tx1"/>
                        </a:solidFill>
                        <a:effectLst/>
                        <a:latin typeface="Times New Roman" panose="02020603050405020304" pitchFamily="18" charset="0"/>
                        <a:ea typeface="+mn-ea"/>
                        <a:cs typeface="Times New Roman" panose="02020603050405020304" pitchFamily="18" charset="0"/>
                      </a:endParaRPr>
                    </a:p>
                    <a:p>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79700002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extLst>
              <p:ext uri="{D42A27DB-BD31-4B8C-83A1-F6EECF244321}">
                <p14:modId xmlns:p14="http://schemas.microsoft.com/office/powerpoint/2010/main" xmlns="" val="4271095941"/>
              </p:ext>
            </p:extLst>
          </p:nvPr>
        </p:nvGraphicFramePr>
        <p:xfrm>
          <a:off x="609600" y="457200"/>
          <a:ext cx="8280919" cy="5414579"/>
        </p:xfrm>
        <a:graphic>
          <a:graphicData uri="http://schemas.openxmlformats.org/drawingml/2006/table">
            <a:tbl>
              <a:tblPr/>
              <a:tblGrid>
                <a:gridCol w="1800200"/>
                <a:gridCol w="1152128"/>
                <a:gridCol w="1152128"/>
                <a:gridCol w="4176463"/>
              </a:tblGrid>
              <a:tr h="588177">
                <a:tc rowSpan="2">
                  <a:txBody>
                    <a:bodyPr/>
                    <a:lstStyle/>
                    <a:p>
                      <a:pPr algn="ctr" fontAlgn="ctr"/>
                      <a:r>
                        <a:rPr lang="ro-RO" sz="1400" b="1" i="0" u="none" strike="noStrike" dirty="0" smtClean="0">
                          <a:solidFill>
                            <a:srgbClr val="000000"/>
                          </a:solidFill>
                          <a:effectLst/>
                          <a:latin typeface="Times New Roman" panose="02020603050405020304" pitchFamily="18" charset="0"/>
                          <a:cs typeface="Times New Roman" panose="02020603050405020304" pitchFamily="18" charset="0"/>
                        </a:rPr>
                        <a:t>Denumirea</a:t>
                      </a:r>
                      <a:r>
                        <a:rPr lang="en-US" sz="1400" b="1" i="0" u="none" strike="noStrike" dirty="0" smtClean="0">
                          <a:solidFill>
                            <a:srgbClr val="000000"/>
                          </a:solidFill>
                          <a:effectLst/>
                          <a:latin typeface="Times New Roman" panose="02020603050405020304" pitchFamily="18" charset="0"/>
                          <a:cs typeface="Times New Roman" panose="02020603050405020304" pitchFamily="18" charset="0"/>
                        </a:rPr>
                        <a:t> </a:t>
                      </a:r>
                      <a:r>
                        <a:rPr lang="en-US" sz="1400" b="1" i="0" u="none" strike="noStrike" dirty="0" err="1" smtClean="0">
                          <a:solidFill>
                            <a:srgbClr val="000000"/>
                          </a:solidFill>
                          <a:effectLst/>
                          <a:latin typeface="Times New Roman" panose="02020603050405020304" pitchFamily="18" charset="0"/>
                          <a:cs typeface="Times New Roman" panose="02020603050405020304" pitchFamily="18" charset="0"/>
                        </a:rPr>
                        <a:t>companiei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1400" b="1" i="0" u="none" strike="noStrike" dirty="0">
                          <a:solidFill>
                            <a:srgbClr val="000000"/>
                          </a:solidFill>
                          <a:effectLst/>
                          <a:latin typeface="Times New Roman" panose="02020603050405020304" pitchFamily="18" charset="0"/>
                          <a:cs typeface="Times New Roman" panose="02020603050405020304" pitchFamily="18" charset="0"/>
                        </a:rPr>
                        <a:t>            </a:t>
                      </a: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PARTİCİPANT</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rowSpan="2">
                  <a:txBody>
                    <a:bodyPr/>
                    <a:lstStyle/>
                    <a:p>
                      <a:pPr algn="l" fontAlgn="ctr"/>
                      <a:r>
                        <a:rPr lang="tr-TR" sz="1400" b="1" i="0" u="none" strike="noStrike" dirty="0">
                          <a:solidFill>
                            <a:srgbClr val="000000"/>
                          </a:solidFill>
                          <a:effectLst/>
                          <a:latin typeface="Times New Roman" panose="02020603050405020304" pitchFamily="18" charset="0"/>
                          <a:cs typeface="Times New Roman" panose="02020603050405020304" pitchFamily="18" charset="0"/>
                        </a:rPr>
                        <a:t> </a:t>
                      </a: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                                   </a:t>
                      </a:r>
                      <a:r>
                        <a:rPr lang="tr-TR" sz="1600" b="1" i="0" u="none" strike="noStrike" dirty="0" smtClean="0">
                          <a:solidFill>
                            <a:srgbClr val="000000"/>
                          </a:solidFill>
                          <a:effectLst/>
                          <a:latin typeface="Times New Roman" panose="02020603050405020304" pitchFamily="18" charset="0"/>
                          <a:cs typeface="Times New Roman" panose="02020603050405020304" pitchFamily="18" charset="0"/>
                        </a:rPr>
                        <a:t> SECTOR</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9935">
                <a:tc vMerge="1">
                  <a:txBody>
                    <a:bodyPr/>
                    <a:lstStyle/>
                    <a:p>
                      <a:endParaRPr lang="tr-TR"/>
                    </a:p>
                  </a:txBody>
                  <a:tcPr/>
                </a:tc>
                <a:tc>
                  <a:txBody>
                    <a:bodyPr/>
                    <a:lstStyle/>
                    <a:p>
                      <a:pPr algn="l" fontAlgn="ct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N</a:t>
                      </a:r>
                      <a:r>
                        <a:rPr lang="en-US" sz="1400" b="1" i="0" u="none" strike="noStrike" dirty="0" err="1" smtClean="0">
                          <a:solidFill>
                            <a:srgbClr val="000000"/>
                          </a:solidFill>
                          <a:effectLst/>
                          <a:latin typeface="Times New Roman" panose="02020603050405020304" pitchFamily="18" charset="0"/>
                          <a:cs typeface="Times New Roman" panose="02020603050405020304" pitchFamily="18" charset="0"/>
                        </a:rPr>
                        <a:t>ume</a:t>
                      </a: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a:t>
                      </a:r>
                    </a:p>
                    <a:p>
                      <a:pPr algn="l" fontAlgn="ctr"/>
                      <a:r>
                        <a:rPr lang="en-US" sz="1400" b="1" i="0" u="none" strike="noStrike" dirty="0" err="1" smtClean="0">
                          <a:solidFill>
                            <a:srgbClr val="000000"/>
                          </a:solidFill>
                          <a:effectLst/>
                          <a:latin typeface="Times New Roman" panose="02020603050405020304" pitchFamily="18" charset="0"/>
                          <a:cs typeface="Times New Roman" panose="02020603050405020304" pitchFamily="18" charset="0"/>
                        </a:rPr>
                        <a:t>Prenume</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err="1" smtClean="0">
                          <a:solidFill>
                            <a:srgbClr val="000000"/>
                          </a:solidFill>
                          <a:effectLst/>
                          <a:latin typeface="Times New Roman" panose="02020603050405020304" pitchFamily="18" charset="0"/>
                          <a:cs typeface="Times New Roman" panose="02020603050405020304" pitchFamily="18" charset="0"/>
                        </a:rPr>
                        <a:t>Func</a:t>
                      </a:r>
                      <a:r>
                        <a:rPr lang="ro-RO" sz="1400" b="1" i="0" u="none" strike="noStrike" dirty="0" smtClean="0">
                          <a:solidFill>
                            <a:srgbClr val="000000"/>
                          </a:solidFill>
                          <a:effectLst/>
                          <a:latin typeface="Times New Roman" panose="02020603050405020304" pitchFamily="18" charset="0"/>
                          <a:cs typeface="Times New Roman" panose="02020603050405020304" pitchFamily="18" charset="0"/>
                        </a:rPr>
                        <a:t>ţia</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r>
              <a:tr h="2245816">
                <a:tc>
                  <a:txBody>
                    <a:bodyPr/>
                    <a:lstStyle/>
                    <a:p>
                      <a:pPr algn="ctr"/>
                      <a:r>
                        <a:rPr lang="en-US" sz="1400" b="1" i="0" u="none" strike="noStrike" dirty="0" smtClean="0">
                          <a:solidFill>
                            <a:srgbClr val="000000"/>
                          </a:solidFill>
                          <a:effectLst/>
                          <a:latin typeface="Times New Roman" panose="02020603050405020304" pitchFamily="18" charset="0"/>
                          <a:cs typeface="Times New Roman" panose="02020603050405020304" pitchFamily="18" charset="0"/>
                        </a:rPr>
                        <a:t>AROKARYA </a:t>
                      </a:r>
                      <a:endParaRPr lang="ro-RO" sz="14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a:endParaRPr lang="tr-TR" sz="14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a:r>
                        <a:rPr lang="pt-BR" sz="1400" b="1" i="0" u="none" strike="noStrike" dirty="0" smtClean="0">
                          <a:solidFill>
                            <a:srgbClr val="000000"/>
                          </a:solidFill>
                          <a:effectLst/>
                          <a:latin typeface="Times New Roman" panose="02020603050405020304" pitchFamily="18" charset="0"/>
                          <a:cs typeface="Times New Roman" panose="02020603050405020304" pitchFamily="18" charset="0"/>
                        </a:rPr>
                        <a:t>Unde se întâlnește natura și esteti</a:t>
                      </a:r>
                      <a:r>
                        <a:rPr lang="ro-RO" sz="1400" b="1" i="0" u="none" strike="noStrike" dirty="0" smtClean="0">
                          <a:solidFill>
                            <a:srgbClr val="000000"/>
                          </a:solidFill>
                          <a:effectLst/>
                          <a:latin typeface="Times New Roman" panose="02020603050405020304" pitchFamily="18" charset="0"/>
                          <a:cs typeface="Times New Roman" panose="02020603050405020304" pitchFamily="18" charset="0"/>
                        </a:rPr>
                        <a:t>ca</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smtClean="0">
                          <a:solidFill>
                            <a:srgbClr val="000000"/>
                          </a:solidFill>
                          <a:effectLst/>
                          <a:latin typeface="Times New Roman" panose="02020603050405020304" pitchFamily="18" charset="0"/>
                          <a:cs typeface="Times New Roman" panose="02020603050405020304" pitchFamily="18" charset="0"/>
                        </a:rPr>
                        <a:t>Aytekin Karahan</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o-RO" sz="1400" b="1" i="0" u="none" strike="noStrike" dirty="0" smtClean="0">
                          <a:solidFill>
                            <a:srgbClr val="000000"/>
                          </a:solidFill>
                          <a:effectLst/>
                          <a:latin typeface="Times New Roman" panose="02020603050405020304" pitchFamily="18" charset="0"/>
                          <a:cs typeface="Times New Roman" panose="02020603050405020304" pitchFamily="18" charset="0"/>
                        </a:rPr>
                        <a:t>Consucătorul firmei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DESPRE </a:t>
                      </a:r>
                      <a:r>
                        <a:rPr lang="ro-RO" sz="1200" kern="1200" dirty="0" smtClean="0">
                          <a:solidFill>
                            <a:schemeClr val="tx1"/>
                          </a:solidFill>
                          <a:effectLst/>
                          <a:latin typeface="Times New Roman" panose="02020603050405020304" pitchFamily="18" charset="0"/>
                          <a:ea typeface="+mn-ea"/>
                          <a:cs typeface="Times New Roman" panose="02020603050405020304" pitchFamily="18" charset="0"/>
                        </a:rPr>
                        <a:t>COMPANIE</a:t>
                      </a:r>
                      <a:endParaRPr lang="ru-RU" sz="12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Arocary</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Plant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este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o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companie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tanara</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si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dinamica</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infiintata</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in 2017, cu o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infrastructura</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moderna</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si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un personal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experimentat</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Într</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-o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perioadă</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scurtă</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timp</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compania</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făcut</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mari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investiții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și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obținut</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o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cotă</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piață</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remarcabilă</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în</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Turcia</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a:t>
                      </a:r>
                      <a:endParaRPr lang="ru-RU" sz="12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Principal</a:t>
                      </a:r>
                      <a:r>
                        <a:rPr lang="ro-RO" sz="1200" kern="1200" dirty="0" smtClean="0">
                          <a:solidFill>
                            <a:schemeClr val="tx1"/>
                          </a:solidFill>
                          <a:effectLst/>
                          <a:latin typeface="Times New Roman" panose="02020603050405020304" pitchFamily="18" charset="0"/>
                          <a:ea typeface="+mn-ea"/>
                          <a:cs typeface="Times New Roman" panose="02020603050405020304" pitchFamily="18" charset="0"/>
                        </a:rPr>
                        <a:t>ul</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incubator are o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unitate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producție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de 45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hectar</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situat</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în</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provincia</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Sakarya</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în</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regiunea</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Marmara din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Turcia</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Sakarya</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se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află</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pe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coasta</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Mării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Neagre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și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este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o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regiune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cu o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zonă</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microclimat</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tranziție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unică</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și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un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pământ</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bogat</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Scopul</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companiei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este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de a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satisface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cele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mai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înalte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standarde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internaționale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cu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produse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și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servicii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pentru</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acoperi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cererea</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plante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ornamentale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și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pomi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nu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numai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în</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Turcia</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dar</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și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în</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alte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regiuni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Compania</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face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pasi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fermi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pentru</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deveni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un brand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renumit</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care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ofera</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solutii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unice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clientilor</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din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Turcia</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si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din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străinătate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a:t>
                      </a:r>
                      <a:endParaRPr lang="ru-RU" sz="12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SERVICIILE COMPANIEI</a:t>
                      </a:r>
                      <a:endParaRPr lang="ru-RU" sz="12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Principalele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domenii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activitate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sunt</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producția</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achizițiile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și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vânzări</a:t>
                      </a:r>
                      <a:r>
                        <a:rPr lang="ro-RO" sz="1200" kern="1200" dirty="0" smtClean="0">
                          <a:solidFill>
                            <a:schemeClr val="tx1"/>
                          </a:solidFill>
                          <a:effectLst/>
                          <a:latin typeface="Times New Roman" panose="02020603050405020304" pitchFamily="18" charset="0"/>
                          <a:ea typeface="+mn-ea"/>
                          <a:cs typeface="Times New Roman" panose="02020603050405020304" pitchFamily="18" charset="0"/>
                        </a:rPr>
                        <a:t>ea</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copaci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foioase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și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conifere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înaltă</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calitate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arbuști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și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o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selecție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largă</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vișini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a:t>
                      </a:r>
                      <a:endParaRPr lang="ru-RU" sz="12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Pe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lângă</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producția</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și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vânzările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înaltă</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calitate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ofer</a:t>
                      </a:r>
                      <a:r>
                        <a:rPr lang="ro-RO" sz="1200" kern="1200" dirty="0" smtClean="0">
                          <a:solidFill>
                            <a:schemeClr val="tx1"/>
                          </a:solidFill>
                          <a:effectLst/>
                          <a:latin typeface="Times New Roman" panose="02020603050405020304" pitchFamily="18" charset="0"/>
                          <a:ea typeface="+mn-ea"/>
                          <a:cs typeface="Times New Roman" panose="02020603050405020304" pitchFamily="18" charset="0"/>
                        </a:rPr>
                        <a:t>ă</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asemenea</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servicii</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de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amenajare</a:t>
                      </a:r>
                      <a:r>
                        <a:rPr lang="ro-RO" sz="1200" kern="1200" dirty="0" smtClean="0">
                          <a:solidFill>
                            <a:schemeClr val="tx1"/>
                          </a:solidFill>
                          <a:effectLst/>
                          <a:latin typeface="Times New Roman" panose="02020603050405020304" pitchFamily="18" charset="0"/>
                          <a:ea typeface="+mn-ea"/>
                          <a:cs typeface="Times New Roman" panose="02020603050405020304" pitchFamily="18" charset="0"/>
                        </a:rPr>
                        <a:t> a spațiilor</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întreținere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în</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conformitate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cu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cerințele</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clienților</a:t>
                      </a:r>
                      <a:r>
                        <a:rPr lang="ro-RO" sz="1200" kern="1200" dirty="0" smtClean="0">
                          <a:solidFill>
                            <a:schemeClr val="tx1"/>
                          </a:solidFill>
                          <a:effectLst/>
                          <a:latin typeface="Times New Roman" panose="02020603050405020304" pitchFamily="18" charset="0"/>
                          <a:ea typeface="+mn-ea"/>
                          <a:cs typeface="Times New Roman" panose="02020603050405020304" pitchFamily="18" charset="0"/>
                        </a:rPr>
                        <a:t>.</a:t>
                      </a:r>
                    </a:p>
                    <a:p>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PRODUCEREA ȘI VÂNZAREA PLANTELOR</a:t>
                      </a:r>
                      <a:endParaRPr lang="ru-RU" sz="12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ÎNTREȚINERE </a:t>
                      </a:r>
                      <a:r>
                        <a:rPr lang="ro-RO" sz="1200" kern="1200" dirty="0" smtClean="0">
                          <a:solidFill>
                            <a:schemeClr val="tx1"/>
                          </a:solidFill>
                          <a:effectLst/>
                          <a:latin typeface="Times New Roman" panose="02020603050405020304" pitchFamily="18" charset="0"/>
                          <a:ea typeface="+mn-ea"/>
                          <a:cs typeface="Times New Roman" panose="02020603050405020304" pitchFamily="18" charset="0"/>
                        </a:rPr>
                        <a:t>SPAȚIILOR</a:t>
                      </a:r>
                      <a:endParaRPr lang="ru-RU" sz="12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ARHITECTURA ȘI PROIECTAREA </a:t>
                      </a:r>
                      <a:r>
                        <a:rPr lang="ro-RO" sz="1200" kern="1200" dirty="0" smtClean="0">
                          <a:solidFill>
                            <a:schemeClr val="tx1"/>
                          </a:solidFill>
                          <a:effectLst/>
                          <a:latin typeface="Times New Roman" panose="02020603050405020304" pitchFamily="18" charset="0"/>
                          <a:ea typeface="+mn-ea"/>
                          <a:cs typeface="Times New Roman" panose="02020603050405020304" pitchFamily="18" charset="0"/>
                        </a:rPr>
                        <a:t>SPAȚIILOR</a:t>
                      </a:r>
                      <a:endParaRPr lang="ru-RU"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5281" marR="5281" marT="52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37259263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1554</TotalTime>
  <Words>1343</Words>
  <Application>Microsoft Office PowerPoint</Application>
  <PresentationFormat>On-screen Show (4:3)</PresentationFormat>
  <Paragraphs>172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Ofis Teması</vt:lpstr>
      <vt:lpstr>Lista Companiilor din Turcia</vt:lpstr>
      <vt:lpstr>Slide 2</vt:lpstr>
      <vt:lpstr>Slide 3</vt:lpstr>
      <vt:lpstr>Slide 4</vt:lpstr>
      <vt:lpstr>Slide 5</vt:lpstr>
      <vt:lpstr>Slide 6</vt:lpstr>
      <vt:lpstr>Slide 7</vt:lpstr>
      <vt:lpstr>Slide 8</vt:lpstr>
      <vt:lpstr>Slide 9</vt:lpstr>
      <vt:lpstr>Slide 10</vt:lpstr>
    </vt:vector>
  </TitlesOfParts>
  <Company>MOTUN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motun</dc:creator>
  <cp:lastModifiedBy>l.boboc</cp:lastModifiedBy>
  <cp:revision>156</cp:revision>
  <cp:lastPrinted>2016-11-03T12:13:46Z</cp:lastPrinted>
  <dcterms:created xsi:type="dcterms:W3CDTF">2016-10-10T12:06:07Z</dcterms:created>
  <dcterms:modified xsi:type="dcterms:W3CDTF">2018-08-29T05:58:34Z</dcterms:modified>
</cp:coreProperties>
</file>